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1002" r:id="rId2"/>
    <p:sldId id="995" r:id="rId3"/>
    <p:sldId id="1009" r:id="rId4"/>
    <p:sldId id="1010" r:id="rId5"/>
    <p:sldId id="999" r:id="rId6"/>
    <p:sldId id="1000" r:id="rId7"/>
    <p:sldId id="807" r:id="rId8"/>
    <p:sldId id="1001" r:id="rId9"/>
    <p:sldId id="1006" r:id="rId10"/>
    <p:sldId id="1004" r:id="rId11"/>
    <p:sldId id="1007" r:id="rId12"/>
  </p:sldIdLst>
  <p:sldSz cx="9144000" cy="6858000" type="screen4x3"/>
  <p:notesSz cx="67691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3" pos="521" userDrawn="1">
          <p15:clr>
            <a:srgbClr val="A4A3A4"/>
          </p15:clr>
        </p15:guide>
        <p15:guide id="4" pos="5239" userDrawn="1">
          <p15:clr>
            <a:srgbClr val="A4A3A4"/>
          </p15:clr>
        </p15:guide>
        <p15:guide id="5" orient="horz" pos="3952" userDrawn="1">
          <p15:clr>
            <a:srgbClr val="A4A3A4"/>
          </p15:clr>
        </p15:guide>
        <p15:guide id="6" pos="2744" userDrawn="1">
          <p15:clr>
            <a:srgbClr val="A4A3A4"/>
          </p15:clr>
        </p15:guide>
        <p15:guide id="7" pos="29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Chabada" initials="TC" lastIdx="18" clrIdx="0"/>
  <p:cmAuthor id="2" name="Jan Krajhanzl" initials="JK" lastIdx="1" clrIdx="1">
    <p:extLst>
      <p:ext uri="{19B8F6BF-5375-455C-9EA6-DF929625EA0E}">
        <p15:presenceInfo xmlns:p15="http://schemas.microsoft.com/office/powerpoint/2012/main" userId="ad4894b709f274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7B"/>
    <a:srgbClr val="D9D9D9"/>
    <a:srgbClr val="EDF7A1"/>
    <a:srgbClr val="CCE08B"/>
    <a:srgbClr val="8AB15F"/>
    <a:srgbClr val="F8FCDC"/>
    <a:srgbClr val="A6A6A6"/>
    <a:srgbClr val="FAA44D"/>
    <a:srgbClr val="F1BA82"/>
    <a:srgbClr val="8FAA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06" autoAdjust="0"/>
    <p:restoredTop sz="95226" autoAdjust="0"/>
  </p:normalViewPr>
  <p:slideViewPr>
    <p:cSldViewPr snapToGrid="0">
      <p:cViewPr>
        <p:scale>
          <a:sx n="82" d="100"/>
          <a:sy n="82" d="100"/>
        </p:scale>
        <p:origin x="48" y="48"/>
      </p:cViewPr>
      <p:guideLst>
        <p:guide orient="horz" pos="663"/>
        <p:guide pos="521"/>
        <p:guide pos="5239"/>
        <p:guide orient="horz" pos="3952"/>
        <p:guide pos="2744"/>
        <p:guide pos="299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1" d="100"/>
          <a:sy n="111" d="100"/>
        </p:scale>
        <p:origin x="1350" y="120"/>
      </p:cViewPr>
      <p:guideLst/>
    </p:cSldViewPr>
  </p:notesViewPr>
  <p:gridSpacing cx="190801" cy="1908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589716715677603E-2"/>
          <c:y val="5.9370388839873674E-2"/>
          <c:w val="0.39864883358422926"/>
          <c:h val="0.76356592120909894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A7FA2"/>
            </a:solidFill>
            <a:ln w="31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5A7FA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6756-4BEC-8B35-32A21DB7CAA0}"/>
              </c:ext>
            </c:extLst>
          </c:dPt>
          <c:dPt>
            <c:idx val="1"/>
            <c:bubble3D val="0"/>
            <c:spPr>
              <a:solidFill>
                <a:srgbClr val="8FAAC9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92-4E9A-83F4-6D0F89B51887}"/>
              </c:ext>
            </c:extLst>
          </c:dPt>
          <c:dPt>
            <c:idx val="2"/>
            <c:bubble3D val="0"/>
            <c:spPr>
              <a:solidFill>
                <a:srgbClr val="D9D9D9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792-4E9A-83F4-6D0F89B51887}"/>
              </c:ext>
            </c:extLst>
          </c:dPt>
          <c:dPt>
            <c:idx val="3"/>
            <c:bubble3D val="0"/>
            <c:spPr>
              <a:solidFill>
                <a:srgbClr val="F1BA8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92-4E9A-83F4-6D0F89B51887}"/>
              </c:ext>
            </c:extLst>
          </c:dPt>
          <c:dPt>
            <c:idx val="4"/>
            <c:bubble3D val="0"/>
            <c:spPr>
              <a:solidFill>
                <a:srgbClr val="FAA44D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65-4786-B9C1-2B5F878F7C0B}"/>
              </c:ext>
            </c:extLst>
          </c:dPt>
          <c:dPt>
            <c:idx val="5"/>
            <c:bubble3D val="0"/>
            <c:spPr>
              <a:solidFill>
                <a:srgbClr val="A6A6A6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865-4786-B9C1-2B5F878F7C0B}"/>
              </c:ext>
            </c:extLst>
          </c:dPt>
          <c:dPt>
            <c:idx val="6"/>
            <c:bubble3D val="0"/>
            <c:spPr>
              <a:solidFill>
                <a:srgbClr val="5A7FA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B95-444C-8BD0-4309A28E6400}"/>
              </c:ext>
            </c:extLst>
          </c:dPt>
          <c:dLbls>
            <c:dLbl>
              <c:idx val="0"/>
              <c:layout>
                <c:manualLayout>
                  <c:x val="-1.5425538683515411E-17"/>
                  <c:y val="-8.320187001116346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Segoe UI" panose="020B0502040204020203" pitchFamily="34" charset="0"/>
                      </a:defRPr>
                    </a:pPr>
                    <a:fld id="{81EF4804-1FCF-4BF8-9366-70F9B9725A28}" type="CELLRANGE">
                      <a:rPr lang="en-US">
                        <a:solidFill>
                          <a:schemeClr val="bg1"/>
                        </a:solidFill>
                      </a:rPr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defRPr>
                      </a:pPr>
                      <a:t>[OBLAST BUNĚK]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Segoe UI" panose="020B0502040204020203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756-4BEC-8B35-32A21DB7CAA0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Segoe UI" panose="020B0502040204020203" pitchFamily="34" charset="0"/>
                      </a:defRPr>
                    </a:pPr>
                    <a:fld id="{3D246468-1D0E-401D-8D34-906F4905D442}" type="CELLRANGE">
                      <a:rPr lang="en-US"/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defRPr>
                      </a:pPr>
                      <a:t>[OBLAST BUNĚK]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Segoe UI" panose="020B0502040204020203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792-4E9A-83F4-6D0F89B5188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E4FCC55-2B13-4E3D-B8B5-A6B9CE4AB0F6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792-4E9A-83F4-6D0F89B5188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684F21E-EF97-4660-B22D-F4272016D5AA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792-4E9A-83F4-6D0F89B51887}"/>
                </c:ext>
              </c:extLst>
            </c:dLbl>
            <c:dLbl>
              <c:idx val="4"/>
              <c:layout>
                <c:manualLayout>
                  <c:x val="-8.4781687155574704E-3"/>
                  <c:y val="6.1861249115006635E-3"/>
                </c:manualLayout>
              </c:layout>
              <c:tx>
                <c:rich>
                  <a:bodyPr/>
                  <a:lstStyle/>
                  <a:p>
                    <a:fld id="{706C9B5F-48D4-474A-9709-3AE5E8940C77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7865-4786-B9C1-2B5F878F7C0B}"/>
                </c:ext>
              </c:extLst>
            </c:dLbl>
            <c:dLbl>
              <c:idx val="5"/>
              <c:layout>
                <c:manualLayout>
                  <c:x val="-1.8651971174226366E-2"/>
                  <c:y val="-5.3895517324437654E-2"/>
                </c:manualLayout>
              </c:layout>
              <c:tx>
                <c:rich>
                  <a:bodyPr/>
                  <a:lstStyle/>
                  <a:p>
                    <a:fld id="{A61228CE-20DB-4501-B9BB-C138CFAB57C9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7865-4786-B9C1-2B5F878F7C0B}"/>
                </c:ext>
              </c:extLst>
            </c:dLbl>
            <c:dLbl>
              <c:idx val="6"/>
              <c:layout>
                <c:manualLayout>
                  <c:x val="-5.0869012293344945E-3"/>
                  <c:y val="2.4744499646002654E-2"/>
                </c:manualLayout>
              </c:layout>
              <c:tx>
                <c:rich>
                  <a:bodyPr/>
                  <a:lstStyle/>
                  <a:p>
                    <a:fld id="{94AD0CCC-0115-46F8-B447-516C0AB1E4D7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3B95-444C-8BD0-4309A28E64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Segoe UI" panose="020B0502040204020203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List1!$A$2:$A$7</c:f>
              <c:strCache>
                <c:ptCount val="6"/>
                <c:pt idx="0">
                  <c:v>rozhodně souhlasím</c:v>
                </c:pt>
                <c:pt idx="1">
                  <c:v>spíše souhlasím</c:v>
                </c:pt>
                <c:pt idx="2">
                  <c:v>tak ani tak</c:v>
                </c:pt>
                <c:pt idx="3">
                  <c:v>spíše nesouhlasím</c:v>
                </c:pt>
                <c:pt idx="4">
                  <c:v>rozhodně nesouhlasím</c:v>
                </c:pt>
                <c:pt idx="5">
                  <c:v>nedokážu posoudit</c:v>
                </c:pt>
              </c:strCache>
            </c:strRef>
          </c:cat>
          <c:val>
            <c:numRef>
              <c:f>List1!$B$2:$B$7</c:f>
              <c:numCache>
                <c:formatCode>0.0%</c:formatCode>
                <c:ptCount val="6"/>
                <c:pt idx="0">
                  <c:v>0.38100000000000001</c:v>
                </c:pt>
                <c:pt idx="1">
                  <c:v>0.375</c:v>
                </c:pt>
                <c:pt idx="2">
                  <c:v>8.7999999999999995E-2</c:v>
                </c:pt>
                <c:pt idx="3">
                  <c:v>6.7000000000000004E-2</c:v>
                </c:pt>
                <c:pt idx="4">
                  <c:v>4.1000000000000002E-2</c:v>
                </c:pt>
                <c:pt idx="5">
                  <c:v>4.8000000000000001E-2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List1!$B$2:$B$7</c15:f>
                <c15:dlblRangeCache>
                  <c:ptCount val="6"/>
                  <c:pt idx="0">
                    <c:v>38,1%</c:v>
                  </c:pt>
                  <c:pt idx="1">
                    <c:v>37,5%</c:v>
                  </c:pt>
                  <c:pt idx="2">
                    <c:v>8,8%</c:v>
                  </c:pt>
                  <c:pt idx="3">
                    <c:v>6,7%</c:v>
                  </c:pt>
                  <c:pt idx="4">
                    <c:v>4,1%</c:v>
                  </c:pt>
                  <c:pt idx="5">
                    <c:v>4,8%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086B-4908-BABF-07F5D910F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solidFill>
            <a:schemeClr val="bg1"/>
          </a:solidFill>
        </a:ln>
        <a:effectLst/>
      </c:spPr>
    </c:plotArea>
    <c:legend>
      <c:legendPos val="r"/>
      <c:layout>
        <c:manualLayout>
          <c:xMode val="edge"/>
          <c:yMode val="edge"/>
          <c:x val="0.27224401104164653"/>
          <c:y val="0.87997772995031853"/>
          <c:w val="0.726289199013328"/>
          <c:h val="0.110014142845417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17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589716715677596E-2"/>
          <c:y val="8.4207285842566038E-2"/>
          <c:w val="0.41051826978600969"/>
          <c:h val="0.78859140444063724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A7FA2"/>
            </a:solidFill>
            <a:ln w="31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5A7FA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6756-4BEC-8B35-32A21DB7CAA0}"/>
              </c:ext>
            </c:extLst>
          </c:dPt>
          <c:dPt>
            <c:idx val="1"/>
            <c:bubble3D val="0"/>
            <c:spPr>
              <a:solidFill>
                <a:srgbClr val="8FAAC9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92-4E9A-83F4-6D0F89B51887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792-4E9A-83F4-6D0F89B51887}"/>
              </c:ext>
            </c:extLst>
          </c:dPt>
          <c:dPt>
            <c:idx val="3"/>
            <c:bubble3D val="0"/>
            <c:spPr>
              <a:solidFill>
                <a:srgbClr val="F1BA8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92-4E9A-83F4-6D0F89B51887}"/>
              </c:ext>
            </c:extLst>
          </c:dPt>
          <c:dPt>
            <c:idx val="4"/>
            <c:bubble3D val="0"/>
            <c:spPr>
              <a:solidFill>
                <a:srgbClr val="FAA44D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65-4786-B9C1-2B5F878F7C0B}"/>
              </c:ext>
            </c:extLst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865-4786-B9C1-2B5F878F7C0B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Segoe UI" panose="020B0502040204020203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6756-4BEC-8B35-32A21DB7CAA0}"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Segoe UI" panose="020B0502040204020203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792-4E9A-83F4-6D0F89B5188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Segoe UI" panose="020B0502040204020203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rozhodně souhlasím</c:v>
                </c:pt>
                <c:pt idx="1">
                  <c:v>spíše souhlasím</c:v>
                </c:pt>
                <c:pt idx="2">
                  <c:v>tak ani tak</c:v>
                </c:pt>
                <c:pt idx="3">
                  <c:v>spíše nesouhlasím</c:v>
                </c:pt>
                <c:pt idx="4">
                  <c:v>rozhodně nesouhlasím</c:v>
                </c:pt>
                <c:pt idx="5">
                  <c:v>neumím odpovědět</c:v>
                </c:pt>
              </c:strCache>
            </c:strRef>
          </c:cat>
          <c:val>
            <c:numRef>
              <c:f>List1!$B$2:$B$7</c:f>
              <c:numCache>
                <c:formatCode>0.0%</c:formatCode>
                <c:ptCount val="6"/>
                <c:pt idx="0">
                  <c:v>0.40400000000000003</c:v>
                </c:pt>
                <c:pt idx="1">
                  <c:v>0.35699999999999998</c:v>
                </c:pt>
                <c:pt idx="2">
                  <c:v>0.08</c:v>
                </c:pt>
                <c:pt idx="3">
                  <c:v>7.0999999999999994E-2</c:v>
                </c:pt>
                <c:pt idx="4">
                  <c:v>4.5999999999999999E-2</c:v>
                </c:pt>
                <c:pt idx="5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B-4908-BABF-07F5D910F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solidFill>
            <a:schemeClr val="bg1"/>
          </a:solidFill>
        </a:ln>
        <a:effectLst/>
      </c:spPr>
    </c:plotArea>
    <c:legend>
      <c:legendPos val="r"/>
      <c:layout>
        <c:manualLayout>
          <c:xMode val="edge"/>
          <c:yMode val="edge"/>
          <c:x val="0.32819992456432562"/>
          <c:y val="0.86713977009730592"/>
          <c:w val="0.67151115012700568"/>
          <c:h val="0.132860229902694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17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073419081676686"/>
          <c:y val="3.7151807567058902E-2"/>
          <c:w val="0.53926580918323319"/>
          <c:h val="0.87882465826161282"/>
        </c:manualLayout>
      </c:layout>
      <c:barChart>
        <c:barDir val="bar"/>
        <c:grouping val="percentStacked"/>
        <c:varyColors val="0"/>
        <c:ser>
          <c:idx val="3"/>
          <c:order val="0"/>
          <c:tx>
            <c:strRef>
              <c:f>List1!$B$1</c:f>
              <c:strCache>
                <c:ptCount val="1"/>
                <c:pt idx="0">
                  <c:v>extrémně důležité</c:v>
                </c:pt>
              </c:strCache>
            </c:strRef>
          </c:tx>
          <c:spPr>
            <a:solidFill>
              <a:srgbClr val="699949"/>
            </a:solidFill>
            <a:ln w="3175">
              <a:solidFill>
                <a:schemeClr val="bg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-1.3565071756025242E-2"/>
                  <c:y val="2.75155772561741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60-4FB7-92CA-E08DB7D3F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List1!$A$2:$A$10</c:f>
              <c:strCache>
                <c:ptCount val="9"/>
                <c:pt idx="0">
                  <c:v>kdyby počáteční investice odpovídala možnostem našeho domu a byla by ekonomicky návratná</c:v>
                </c:pt>
                <c:pt idx="1">
                  <c:v>kdyby se o přípravu, instalaci systému a jeho bezpečný provoz někdo odborně postaral</c:v>
                </c:pt>
                <c:pt idx="2">
                  <c:v>kdyby vyráběná energie primárně sloužila pro domácnosti v domě</c:v>
                </c:pt>
                <c:pt idx="3">
                  <c:v>kdyby to prokazatelně pomáhalo ochraně životního prostředí / klimatu</c:v>
                </c:pt>
                <c:pt idx="4">
                  <c:v>kdyby to bylo administrativně nenáročné</c:v>
                </c:pt>
                <c:pt idx="5">
                  <c:v>kdyby to přineslo každé domácnosti v domě alespoň 1 000 Kč ročně</c:v>
                </c:pt>
                <c:pt idx="6">
                  <c:v>kdyby někdo podrobně ukázal, jak to funguje</c:v>
                </c:pt>
                <c:pt idx="7">
                  <c:v>kdyby instalace negativně neovlivnila vzhled stavby</c:v>
                </c:pt>
                <c:pt idx="8">
                  <c:v>kdyby přebytky energie byly sdíleny s jinými (vámi zvolenými) odběrateli</c:v>
                </c:pt>
              </c:strCache>
            </c:strRef>
          </c:cat>
          <c:val>
            <c:numRef>
              <c:f>List1!$B$2:$B$10</c:f>
              <c:numCache>
                <c:formatCode>###0.0%</c:formatCode>
                <c:ptCount val="9"/>
                <c:pt idx="0">
                  <c:v>0.45531388598448047</c:v>
                </c:pt>
                <c:pt idx="1">
                  <c:v>0.33687474249945809</c:v>
                </c:pt>
                <c:pt idx="2">
                  <c:v>0.33386535612333001</c:v>
                </c:pt>
                <c:pt idx="3">
                  <c:v>0.30108765783838121</c:v>
                </c:pt>
                <c:pt idx="4">
                  <c:v>0.22517000159309297</c:v>
                </c:pt>
                <c:pt idx="5">
                  <c:v>0.16991257150552433</c:v>
                </c:pt>
                <c:pt idx="6">
                  <c:v>0.16516030202328669</c:v>
                </c:pt>
                <c:pt idx="7">
                  <c:v>0.14502136289027656</c:v>
                </c:pt>
                <c:pt idx="8">
                  <c:v>9.1709103504319961E-2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78-479D-9D78-8ADEAE325DC9}"/>
            </c:ext>
          </c:extLst>
        </c:ser>
        <c:ser>
          <c:idx val="0"/>
          <c:order val="1"/>
          <c:tx>
            <c:strRef>
              <c:f>List1!$C$1</c:f>
              <c:strCache>
                <c:ptCount val="1"/>
                <c:pt idx="0">
                  <c:v>hodně důležité</c:v>
                </c:pt>
              </c:strCache>
            </c:strRef>
          </c:tx>
          <c:spPr>
            <a:solidFill>
              <a:srgbClr val="8AB15F"/>
            </a:solidFill>
            <a:ln w="3175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3.495854090396926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kdyby počáteční investice odpovídala možnostem našeho domu a byla by ekonomicky návratná</c:v>
                </c:pt>
                <c:pt idx="1">
                  <c:v>kdyby se o přípravu, instalaci systému a jeho bezpečný provoz někdo odborně postaral</c:v>
                </c:pt>
                <c:pt idx="2">
                  <c:v>kdyby vyráběná energie primárně sloužila pro domácnosti v domě</c:v>
                </c:pt>
                <c:pt idx="3">
                  <c:v>kdyby to prokazatelně pomáhalo ochraně životního prostředí / klimatu</c:v>
                </c:pt>
                <c:pt idx="4">
                  <c:v>kdyby to bylo administrativně nenáročné</c:v>
                </c:pt>
                <c:pt idx="5">
                  <c:v>kdyby to přineslo každé domácnosti v domě alespoň 1 000 Kč ročně</c:v>
                </c:pt>
                <c:pt idx="6">
                  <c:v>kdyby někdo podrobně ukázal, jak to funguje</c:v>
                </c:pt>
                <c:pt idx="7">
                  <c:v>kdyby instalace negativně neovlivnila vzhled stavby</c:v>
                </c:pt>
                <c:pt idx="8">
                  <c:v>kdyby přebytky energie byly sdíleny s jinými (vámi zvolenými) odběrateli</c:v>
                </c:pt>
              </c:strCache>
            </c:strRef>
          </c:cat>
          <c:val>
            <c:numRef>
              <c:f>List1!$C$2:$C$10</c:f>
              <c:numCache>
                <c:formatCode>###0.0%</c:formatCode>
                <c:ptCount val="9"/>
                <c:pt idx="0">
                  <c:v>0.42669575950693622</c:v>
                </c:pt>
                <c:pt idx="1">
                  <c:v>0.52439227382954545</c:v>
                </c:pt>
                <c:pt idx="2">
                  <c:v>0.47338857042429261</c:v>
                </c:pt>
                <c:pt idx="3">
                  <c:v>0.45508606295017129</c:v>
                </c:pt>
                <c:pt idx="4">
                  <c:v>0.44428319447391695</c:v>
                </c:pt>
                <c:pt idx="5">
                  <c:v>0.42741868997381099</c:v>
                </c:pt>
                <c:pt idx="6">
                  <c:v>0.43967400819014413</c:v>
                </c:pt>
                <c:pt idx="7">
                  <c:v>0.34637226714671293</c:v>
                </c:pt>
                <c:pt idx="8">
                  <c:v>0.37814282664076876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50-4CB2-B1D6-4D42B6B0D44A}"/>
            </c:ext>
          </c:extLst>
        </c:ser>
        <c:ser>
          <c:idx val="1"/>
          <c:order val="2"/>
          <c:tx>
            <c:strRef>
              <c:f>List1!$D$1</c:f>
              <c:strCache>
                <c:ptCount val="1"/>
                <c:pt idx="0">
                  <c:v>trochu důležité</c:v>
                </c:pt>
              </c:strCache>
            </c:strRef>
          </c:tx>
          <c:spPr>
            <a:solidFill>
              <a:srgbClr val="CCE08B"/>
            </a:solidFill>
            <a:ln w="3175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3.8999581298572568E-2"/>
                  <c:y val="6.989231778840795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7130143512050484E-2"/>
                  <c:y val="3.494478311534145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84394186031608E-2"/>
                      <c:h val="6.16076526323464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1.8651973664534832E-2"/>
                  <c:y val="3.49447831153414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kdyby počáteční investice odpovídala možnostem našeho domu a byla by ekonomicky návratná</c:v>
                </c:pt>
                <c:pt idx="1">
                  <c:v>kdyby se o přípravu, instalaci systému a jeho bezpečný provoz někdo odborně postaral</c:v>
                </c:pt>
                <c:pt idx="2">
                  <c:v>kdyby vyráběná energie primárně sloužila pro domácnosti v domě</c:v>
                </c:pt>
                <c:pt idx="3">
                  <c:v>kdyby to prokazatelně pomáhalo ochraně životního prostředí / klimatu</c:v>
                </c:pt>
                <c:pt idx="4">
                  <c:v>kdyby to bylo administrativně nenáročné</c:v>
                </c:pt>
                <c:pt idx="5">
                  <c:v>kdyby to přineslo každé domácnosti v domě alespoň 1 000 Kč ročně</c:v>
                </c:pt>
                <c:pt idx="6">
                  <c:v>kdyby někdo podrobně ukázal, jak to funguje</c:v>
                </c:pt>
                <c:pt idx="7">
                  <c:v>kdyby instalace negativně neovlivnila vzhled stavby</c:v>
                </c:pt>
                <c:pt idx="8">
                  <c:v>kdyby přebytky energie byly sdíleny s jinými (vámi zvolenými) odběrateli</c:v>
                </c:pt>
              </c:strCache>
            </c:strRef>
          </c:cat>
          <c:val>
            <c:numRef>
              <c:f>List1!$D$2:$D$10</c:f>
              <c:numCache>
                <c:formatCode>###0.0%</c:formatCode>
                <c:ptCount val="9"/>
                <c:pt idx="0">
                  <c:v>9.9392784051003394E-2</c:v>
                </c:pt>
                <c:pt idx="1">
                  <c:v>0.10140491924736242</c:v>
                </c:pt>
                <c:pt idx="2">
                  <c:v>0.13441106915436293</c:v>
                </c:pt>
                <c:pt idx="3">
                  <c:v>0.16769200837737933</c:v>
                </c:pt>
                <c:pt idx="4">
                  <c:v>0.25359899675432723</c:v>
                </c:pt>
                <c:pt idx="5">
                  <c:v>0.27540332211712198</c:v>
                </c:pt>
                <c:pt idx="6">
                  <c:v>0.25658378326442355</c:v>
                </c:pt>
                <c:pt idx="7">
                  <c:v>0.31785784515191073</c:v>
                </c:pt>
                <c:pt idx="8">
                  <c:v>0.34458200326245392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50-4CB2-B1D6-4D42B6B0D44A}"/>
            </c:ext>
          </c:extLst>
        </c:ser>
        <c:ser>
          <c:idx val="2"/>
          <c:order val="3"/>
          <c:tx>
            <c:strRef>
              <c:f>List1!$E$1</c:f>
              <c:strCache>
                <c:ptCount val="1"/>
                <c:pt idx="0">
                  <c:v>není důležité</c:v>
                </c:pt>
              </c:strCache>
            </c:strRef>
          </c:tx>
          <c:spPr>
            <a:solidFill>
              <a:srgbClr val="EDF7A1"/>
            </a:solidFill>
            <a:ln w="3175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6956339695031553E-3"/>
                  <c:y val="-1.3976537467273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6.9886814672956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3.49420315576155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List1!$A$2:$A$10</c:f>
              <c:strCache>
                <c:ptCount val="9"/>
                <c:pt idx="0">
                  <c:v>kdyby počáteční investice odpovídala možnostem našeho domu a byla by ekonomicky návratná</c:v>
                </c:pt>
                <c:pt idx="1">
                  <c:v>kdyby se o přípravu, instalaci systému a jeho bezpečný provoz někdo odborně postaral</c:v>
                </c:pt>
                <c:pt idx="2">
                  <c:v>kdyby vyráběná energie primárně sloužila pro domácnosti v domě</c:v>
                </c:pt>
                <c:pt idx="3">
                  <c:v>kdyby to prokazatelně pomáhalo ochraně životního prostředí / klimatu</c:v>
                </c:pt>
                <c:pt idx="4">
                  <c:v>kdyby to bylo administrativně nenáročné</c:v>
                </c:pt>
                <c:pt idx="5">
                  <c:v>kdyby to přineslo každé domácnosti v domě alespoň 1 000 Kč ročně</c:v>
                </c:pt>
                <c:pt idx="6">
                  <c:v>kdyby někdo podrobně ukázal, jak to funguje</c:v>
                </c:pt>
                <c:pt idx="7">
                  <c:v>kdyby instalace negativně neovlivnila vzhled stavby</c:v>
                </c:pt>
                <c:pt idx="8">
                  <c:v>kdyby přebytky energie byly sdíleny s jinými (vámi zvolenými) odběrateli</c:v>
                </c:pt>
              </c:strCache>
            </c:strRef>
          </c:cat>
          <c:val>
            <c:numRef>
              <c:f>List1!$E$2:$E$10</c:f>
              <c:numCache>
                <c:formatCode>###0.0%</c:formatCode>
                <c:ptCount val="9"/>
                <c:pt idx="0">
                  <c:v>1.8597570457582473E-2</c:v>
                </c:pt>
                <c:pt idx="1">
                  <c:v>3.7328064423635759E-2</c:v>
                </c:pt>
                <c:pt idx="2">
                  <c:v>5.8335004298016975E-2</c:v>
                </c:pt>
                <c:pt idx="3">
                  <c:v>7.613427083407065E-2</c:v>
                </c:pt>
                <c:pt idx="4">
                  <c:v>7.6947807178665381E-2</c:v>
                </c:pt>
                <c:pt idx="5">
                  <c:v>0.12726541640354572</c:v>
                </c:pt>
                <c:pt idx="6">
                  <c:v>0.13858190652214761</c:v>
                </c:pt>
                <c:pt idx="7">
                  <c:v>0.19074852481110216</c:v>
                </c:pt>
                <c:pt idx="8">
                  <c:v>0.18556606659245964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50-4CB2-B1D6-4D42B6B0D44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193423872"/>
        <c:axId val="47386560"/>
      </c:barChart>
      <c:catAx>
        <c:axId val="1934238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386560"/>
        <c:crosses val="autoZero"/>
        <c:auto val="1"/>
        <c:lblAlgn val="ctr"/>
        <c:lblOffset val="100"/>
        <c:noMultiLvlLbl val="0"/>
      </c:catAx>
      <c:valAx>
        <c:axId val="4738656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19342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50571068158611"/>
          <c:y val="0.92314552277687023"/>
          <c:w val="0.6549428931841389"/>
          <c:h val="6.5910084747347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3175" cap="sq"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589716715677603E-2"/>
          <c:y val="5.9370388839873674E-2"/>
          <c:w val="0.39864883358422926"/>
          <c:h val="0.76356592120909894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5A7FA2"/>
            </a:solidFill>
            <a:ln w="31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5A7FA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6756-4BEC-8B35-32A21DB7CAA0}"/>
              </c:ext>
            </c:extLst>
          </c:dPt>
          <c:dPt>
            <c:idx val="1"/>
            <c:bubble3D val="0"/>
            <c:spPr>
              <a:solidFill>
                <a:srgbClr val="8FAAC9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92-4E9A-83F4-6D0F89B51887}"/>
              </c:ext>
            </c:extLst>
          </c:dPt>
          <c:dPt>
            <c:idx val="2"/>
            <c:bubble3D val="0"/>
            <c:spPr>
              <a:solidFill>
                <a:srgbClr val="D9D9D9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792-4E9A-83F4-6D0F89B51887}"/>
              </c:ext>
            </c:extLst>
          </c:dPt>
          <c:dPt>
            <c:idx val="3"/>
            <c:bubble3D val="0"/>
            <c:spPr>
              <a:solidFill>
                <a:srgbClr val="F1BA8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92-4E9A-83F4-6D0F89B51887}"/>
              </c:ext>
            </c:extLst>
          </c:dPt>
          <c:dPt>
            <c:idx val="4"/>
            <c:bubble3D val="0"/>
            <c:spPr>
              <a:solidFill>
                <a:srgbClr val="FAA44D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865-4786-B9C1-2B5F878F7C0B}"/>
              </c:ext>
            </c:extLst>
          </c:dPt>
          <c:dPt>
            <c:idx val="5"/>
            <c:bubble3D val="0"/>
            <c:spPr>
              <a:solidFill>
                <a:srgbClr val="A6A6A6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865-4786-B9C1-2B5F878F7C0B}"/>
              </c:ext>
            </c:extLst>
          </c:dPt>
          <c:dPt>
            <c:idx val="6"/>
            <c:bubble3D val="0"/>
            <c:spPr>
              <a:solidFill>
                <a:srgbClr val="5A7FA2"/>
              </a:solidFill>
              <a:ln w="3175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B95-444C-8BD0-4309A28E6400}"/>
              </c:ext>
            </c:extLst>
          </c:dPt>
          <c:dLbls>
            <c:dLbl>
              <c:idx val="0"/>
              <c:layout>
                <c:manualLayout>
                  <c:x val="-1.5425538683515411E-17"/>
                  <c:y val="-8.320187001116346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Segoe UI" panose="020B0502040204020203" pitchFamily="34" charset="0"/>
                      </a:defRPr>
                    </a:pPr>
                    <a:fld id="{81EF4804-1FCF-4BF8-9366-70F9B9725A28}" type="CELLRANGE">
                      <a:rPr lang="en-US">
                        <a:solidFill>
                          <a:schemeClr val="bg1"/>
                        </a:solidFill>
                      </a:rPr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defRPr>
                      </a:pPr>
                      <a:t>[OBLAST BUNĚK]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Segoe UI" panose="020B0502040204020203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756-4BEC-8B35-32A21DB7CAA0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Segoe UI" panose="020B0502040204020203" pitchFamily="34" charset="0"/>
                      </a:defRPr>
                    </a:pPr>
                    <a:fld id="{78E9DA94-8B4E-4347-97E0-322A94B0E57E}" type="CELLRANGE">
                      <a:rPr lang="en-US"/>
                      <a:pPr>
                        <a:defRPr sz="1100" b="0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Segoe UI" panose="020B0502040204020203" pitchFamily="34" charset="0"/>
                        </a:defRPr>
                      </a:pPr>
                      <a:t>[OBLAST BUNĚK]</a:t>
                    </a:fld>
                    <a:endParaRPr lang="cs-CZ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Segoe UI" panose="020B0502040204020203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C792-4E9A-83F4-6D0F89B5188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CD63C6A7-F447-48A8-A42C-AA385F3386A2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C792-4E9A-83F4-6D0F89B5188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E8DFFA2-726D-48C4-9C0E-DF5212F3B9DF}" type="CELLRANGE">
                      <a:rPr lang="cs-CZ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C792-4E9A-83F4-6D0F89B51887}"/>
                </c:ext>
              </c:extLst>
            </c:dLbl>
            <c:dLbl>
              <c:idx val="4"/>
              <c:layout>
                <c:manualLayout>
                  <c:x val="-8.4781687155574704E-3"/>
                  <c:y val="6.1861249115006635E-3"/>
                </c:manualLayout>
              </c:layout>
              <c:tx>
                <c:rich>
                  <a:bodyPr/>
                  <a:lstStyle/>
                  <a:p>
                    <a:fld id="{2981F9C6-551E-4324-86D2-D8061C73E057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7865-4786-B9C1-2B5F878F7C0B}"/>
                </c:ext>
              </c:extLst>
            </c:dLbl>
            <c:dLbl>
              <c:idx val="5"/>
              <c:layout>
                <c:manualLayout>
                  <c:x val="-1.8651971174226366E-2"/>
                  <c:y val="-5.3895517324437654E-2"/>
                </c:manualLayout>
              </c:layout>
              <c:tx>
                <c:rich>
                  <a:bodyPr/>
                  <a:lstStyle/>
                  <a:p>
                    <a:fld id="{C082639C-71DF-43F4-9436-EECEF9D037FC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7865-4786-B9C1-2B5F878F7C0B}"/>
                </c:ext>
              </c:extLst>
            </c:dLbl>
            <c:dLbl>
              <c:idx val="6"/>
              <c:layout>
                <c:manualLayout>
                  <c:x val="-5.0869012293344945E-3"/>
                  <c:y val="2.4744499646002654E-2"/>
                </c:manualLayout>
              </c:layout>
              <c:tx>
                <c:rich>
                  <a:bodyPr/>
                  <a:lstStyle/>
                  <a:p>
                    <a:fld id="{94AD0CCC-0115-46F8-B447-516C0AB1E4D7}" type="CELLRANGE">
                      <a:rPr lang="en-US"/>
                      <a:pPr/>
                      <a:t>[OBLAST BUNĚK]</a:t>
                    </a:fld>
                    <a:endParaRPr lang="cs-CZ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3B95-444C-8BD0-4309A28E64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Segoe UI" panose="020B0502040204020203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List1!$A$2:$A$7</c:f>
              <c:strCache>
                <c:ptCount val="6"/>
                <c:pt idx="0">
                  <c:v>rozhodně ano</c:v>
                </c:pt>
                <c:pt idx="1">
                  <c:v>spíše ano</c:v>
                </c:pt>
                <c:pt idx="2">
                  <c:v>tak ani tak</c:v>
                </c:pt>
                <c:pt idx="3">
                  <c:v>spíše ne</c:v>
                </c:pt>
                <c:pt idx="4">
                  <c:v>rozhodně ne</c:v>
                </c:pt>
                <c:pt idx="5">
                  <c:v>nedokážu posoudit</c:v>
                </c:pt>
              </c:strCache>
            </c:strRef>
          </c:cat>
          <c:val>
            <c:numRef>
              <c:f>List1!$B$2:$B$7</c:f>
              <c:numCache>
                <c:formatCode>0.0%</c:formatCode>
                <c:ptCount val="6"/>
                <c:pt idx="0">
                  <c:v>0.41099999999999998</c:v>
                </c:pt>
                <c:pt idx="1">
                  <c:v>0.38500000000000001</c:v>
                </c:pt>
                <c:pt idx="2">
                  <c:v>8.7999999999999995E-2</c:v>
                </c:pt>
                <c:pt idx="3">
                  <c:v>4.4999999999999998E-2</c:v>
                </c:pt>
                <c:pt idx="4">
                  <c:v>2.5000000000000001E-2</c:v>
                </c:pt>
                <c:pt idx="5">
                  <c:v>4.5999999999999999E-2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List1!$B$2:$B$7</c15:f>
                <c15:dlblRangeCache>
                  <c:ptCount val="6"/>
                  <c:pt idx="0">
                    <c:v>41,1%</c:v>
                  </c:pt>
                  <c:pt idx="1">
                    <c:v>38,5%</c:v>
                  </c:pt>
                  <c:pt idx="2">
                    <c:v>8,8%</c:v>
                  </c:pt>
                  <c:pt idx="3">
                    <c:v>4,5%</c:v>
                  </c:pt>
                  <c:pt idx="4">
                    <c:v>2,5%</c:v>
                  </c:pt>
                  <c:pt idx="5">
                    <c:v>4,6%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086B-4908-BABF-07F5D910F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solidFill>
            <a:schemeClr val="bg1"/>
          </a:solidFill>
        </a:ln>
        <a:effectLst/>
      </c:spPr>
    </c:plotArea>
    <c:legend>
      <c:legendPos val="r"/>
      <c:layout>
        <c:manualLayout>
          <c:xMode val="edge"/>
          <c:yMode val="edge"/>
          <c:x val="0.22815753372074782"/>
          <c:y val="0.93194240924725424"/>
          <c:w val="0.75172370516000053"/>
          <c:h val="5.80495352078458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17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6073419081676686"/>
          <c:y val="3.7151702786377708E-2"/>
          <c:w val="0.53926580918323319"/>
          <c:h val="0.87882465826161282"/>
        </c:manualLayout>
      </c:layout>
      <c:barChart>
        <c:barDir val="bar"/>
        <c:grouping val="percentStacked"/>
        <c:varyColors val="0"/>
        <c:ser>
          <c:idx val="3"/>
          <c:order val="0"/>
          <c:tx>
            <c:strRef>
              <c:f>List1!$B$1</c:f>
              <c:strCache>
                <c:ptCount val="1"/>
                <c:pt idx="0">
                  <c:v>extrémně</c:v>
                </c:pt>
              </c:strCache>
            </c:strRef>
          </c:tx>
          <c:spPr>
            <a:solidFill>
              <a:srgbClr val="699949"/>
            </a:solidFill>
            <a:ln w="12700">
              <a:solidFill>
                <a:schemeClr val="bg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1.356507175602518E-2"/>
                  <c:y val="1.7472391557670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160-4FB7-92CA-E08DB7D3F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ušetřit na platbách za elektřinu pro naši domácnost</c:v>
                </c:pt>
                <c:pt idx="1">
                  <c:v>získat větší energetickou nezávislost našeho bytu/domu</c:v>
                </c:pt>
                <c:pt idx="2">
                  <c:v>podpořit ochranu životního prostředí a klimatu (kolik tun emisí by solární panely ušetřily)</c:v>
                </c:pt>
                <c:pt idx="3">
                  <c:v>být součástí společenství lidí, kterým taková solární výroba energie patří</c:v>
                </c:pt>
              </c:strCache>
            </c:strRef>
          </c:cat>
          <c:val>
            <c:numRef>
              <c:f>List1!$B$2:$B$5</c:f>
              <c:numCache>
                <c:formatCode>0.0%</c:formatCode>
                <c:ptCount val="4"/>
                <c:pt idx="0">
                  <c:v>0.39799999999999996</c:v>
                </c:pt>
                <c:pt idx="1">
                  <c:v>0.26800000000000002</c:v>
                </c:pt>
                <c:pt idx="2">
                  <c:v>0.22899999999999998</c:v>
                </c:pt>
                <c:pt idx="3">
                  <c:v>5.9000000000000004E-2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78-479D-9D78-8ADEAE325DC9}"/>
            </c:ext>
          </c:extLst>
        </c:ser>
        <c:ser>
          <c:idx val="4"/>
          <c:order val="1"/>
          <c:tx>
            <c:strRef>
              <c:f>List1!$C$1</c:f>
              <c:strCache>
                <c:ptCount val="1"/>
                <c:pt idx="0">
                  <c:v>velmi</c:v>
                </c:pt>
              </c:strCache>
            </c:strRef>
          </c:tx>
          <c:spPr>
            <a:solidFill>
              <a:srgbClr val="8AB15F"/>
            </a:solidFill>
            <a:ln w="12700">
              <a:solidFill>
                <a:schemeClr val="bg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-6.217252732610796E-17"/>
                  <c:y val="-1.74721164018979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160-4FB7-92CA-E08DB7D3FF1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ušetřit na platbách za elektřinu pro naši domácnost</c:v>
                </c:pt>
                <c:pt idx="1">
                  <c:v>získat větší energetickou nezávislost našeho bytu/domu</c:v>
                </c:pt>
                <c:pt idx="2">
                  <c:v>podpořit ochranu životního prostředí a klimatu (kolik tun emisí by solární panely ušetřily)</c:v>
                </c:pt>
                <c:pt idx="3">
                  <c:v>být součástí společenství lidí, kterým taková solární výroba energie patří</c:v>
                </c:pt>
              </c:strCache>
            </c:strRef>
          </c:cat>
          <c:val>
            <c:numRef>
              <c:f>List1!$C$2:$C$5</c:f>
              <c:numCache>
                <c:formatCode>0.0%</c:formatCode>
                <c:ptCount val="4"/>
                <c:pt idx="0">
                  <c:v>0.33399999999999996</c:v>
                </c:pt>
                <c:pt idx="1">
                  <c:v>0.39200000000000002</c:v>
                </c:pt>
                <c:pt idx="2">
                  <c:v>0.34899999999999998</c:v>
                </c:pt>
                <c:pt idx="3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78-479D-9D78-8ADEAE325DC9}"/>
            </c:ext>
          </c:extLst>
        </c:ser>
        <c:ser>
          <c:idx val="5"/>
          <c:order val="2"/>
          <c:tx>
            <c:strRef>
              <c:f>List1!$D$1</c:f>
              <c:strCache>
                <c:ptCount val="1"/>
                <c:pt idx="0">
                  <c:v>částečně</c:v>
                </c:pt>
              </c:strCache>
            </c:strRef>
          </c:tx>
          <c:spPr>
            <a:solidFill>
              <a:srgbClr val="CCE08B"/>
            </a:solidFill>
            <a:ln w="12700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0173803817019055E-2"/>
                  <c:y val="1.74723915576705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160-4FB7-92CA-E08DB7D3FF1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3CF-4D84-B8A0-4C64282E141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43CF-4D84-B8A0-4C64282E141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3CF-4D84-B8A0-4C64282E14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ušetřit na platbách za elektřinu pro naši domácnost</c:v>
                </c:pt>
                <c:pt idx="1">
                  <c:v>získat větší energetickou nezávislost našeho bytu/domu</c:v>
                </c:pt>
                <c:pt idx="2">
                  <c:v>podpořit ochranu životního prostředí a klimatu (kolik tun emisí by solární panely ušetřily)</c:v>
                </c:pt>
                <c:pt idx="3">
                  <c:v>být součástí společenství lidí, kterým taková solární výroba energie patří</c:v>
                </c:pt>
              </c:strCache>
            </c:strRef>
          </c:cat>
          <c:val>
            <c:numRef>
              <c:f>List1!$D$2:$D$5</c:f>
              <c:numCache>
                <c:formatCode>0.0%</c:formatCode>
                <c:ptCount val="4"/>
                <c:pt idx="0">
                  <c:v>0.11900000000000001</c:v>
                </c:pt>
                <c:pt idx="1">
                  <c:v>0.159</c:v>
                </c:pt>
                <c:pt idx="2">
                  <c:v>0.193</c:v>
                </c:pt>
                <c:pt idx="3">
                  <c:v>0.309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78-479D-9D78-8ADEAE325DC9}"/>
            </c:ext>
          </c:extLst>
        </c:ser>
        <c:ser>
          <c:idx val="6"/>
          <c:order val="3"/>
          <c:tx>
            <c:strRef>
              <c:f>List1!$E$1</c:f>
              <c:strCache>
                <c:ptCount val="1"/>
                <c:pt idx="0">
                  <c:v>málo</c:v>
                </c:pt>
              </c:strCache>
            </c:strRef>
          </c:tx>
          <c:spPr>
            <a:solidFill>
              <a:srgbClr val="EDF7A1"/>
            </a:solidFill>
            <a:ln w="12700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0347607634037986E-2"/>
                  <c:y val="-4.193291427109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60-4FB7-92CA-E08DB7D3FF11}"/>
                </c:ext>
              </c:extLst>
            </c:dLbl>
            <c:dLbl>
              <c:idx val="1"/>
              <c:layout>
                <c:manualLayout>
                  <c:x val="-1.2434505465221592E-16"/>
                  <c:y val="2.7955826492273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50-4CB2-B1D6-4D42B6B0D44A}"/>
                </c:ext>
              </c:extLst>
            </c:dLbl>
            <c:dLbl>
              <c:idx val="2"/>
              <c:layout>
                <c:manualLayout>
                  <c:x val="1.2434505465221592E-16"/>
                  <c:y val="4.8922696361477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50-4CB2-B1D6-4D42B6B0D44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ušetřit na platbách za elektřinu pro naši domácnost</c:v>
                </c:pt>
                <c:pt idx="1">
                  <c:v>získat větší energetickou nezávislost našeho bytu/domu</c:v>
                </c:pt>
                <c:pt idx="2">
                  <c:v>podpořit ochranu životního prostředí a klimatu (kolik tun emisí by solární panely ušetřily)</c:v>
                </c:pt>
                <c:pt idx="3">
                  <c:v>být součástí společenství lidí, kterým taková solární výroba energie patří</c:v>
                </c:pt>
              </c:strCache>
            </c:strRef>
          </c:cat>
          <c:val>
            <c:numRef>
              <c:f>List1!$E$2:$E$5</c:f>
              <c:numCache>
                <c:formatCode>0.0%</c:formatCode>
                <c:ptCount val="4"/>
                <c:pt idx="0">
                  <c:v>2.6000000000000002E-2</c:v>
                </c:pt>
                <c:pt idx="1">
                  <c:v>5.2999999999999999E-2</c:v>
                </c:pt>
                <c:pt idx="2">
                  <c:v>7.0999999999999994E-2</c:v>
                </c:pt>
                <c:pt idx="3">
                  <c:v>0.20600000000000002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A78-479D-9D78-8ADEAE325DC9}"/>
            </c:ext>
          </c:extLst>
        </c:ser>
        <c:ser>
          <c:idx val="0"/>
          <c:order val="4"/>
          <c:tx>
            <c:strRef>
              <c:f>List1!$F$1</c:f>
              <c:strCache>
                <c:ptCount val="1"/>
                <c:pt idx="0">
                  <c:v>vůbec</c:v>
                </c:pt>
              </c:strCache>
            </c:strRef>
          </c:tx>
          <c:spPr>
            <a:solidFill>
              <a:srgbClr val="F8FCDC"/>
            </a:solidFill>
            <a:ln w="12700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2434505465221592E-16"/>
                  <c:y val="-6.98895662306823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60-4FB7-92CA-E08DB7D3FF11}"/>
                </c:ext>
              </c:extLst>
            </c:dLbl>
            <c:dLbl>
              <c:idx val="1"/>
              <c:layout>
                <c:manualLayout>
                  <c:x val="-1.3565071756025242E-2"/>
                  <c:y val="-4.8922146049932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60-4FB7-92CA-E08DB7D3FF11}"/>
                </c:ext>
              </c:extLst>
            </c:dLbl>
            <c:dLbl>
              <c:idx val="2"/>
              <c:layout>
                <c:manualLayout>
                  <c:x val="-6.7825358780126211E-3"/>
                  <c:y val="-1.7471841246125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60-4FB7-92CA-E08DB7D3FF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ušetřit na platbách za elektřinu pro naši domácnost</c:v>
                </c:pt>
                <c:pt idx="1">
                  <c:v>získat větší energetickou nezávislost našeho bytu/domu</c:v>
                </c:pt>
                <c:pt idx="2">
                  <c:v>podpořit ochranu životního prostředí a klimatu (kolik tun emisí by solární panely ušetřily)</c:v>
                </c:pt>
                <c:pt idx="3">
                  <c:v>být součástí společenství lidí, kterým taková solární výroba energie patří</c:v>
                </c:pt>
              </c:strCache>
            </c:strRef>
          </c:cat>
          <c:val>
            <c:numRef>
              <c:f>List1!$F$2:$F$5</c:f>
              <c:numCache>
                <c:formatCode>0.0%</c:formatCode>
                <c:ptCount val="4"/>
                <c:pt idx="0">
                  <c:v>6.9999999999999993E-3</c:v>
                </c:pt>
                <c:pt idx="1">
                  <c:v>1.2E-2</c:v>
                </c:pt>
                <c:pt idx="2">
                  <c:v>4.2000000000000003E-2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39-4460-8319-A9D8F8AD5323}"/>
            </c:ext>
          </c:extLst>
        </c:ser>
        <c:ser>
          <c:idx val="1"/>
          <c:order val="5"/>
          <c:tx>
            <c:strRef>
              <c:f>List1!$G$1</c:f>
              <c:strCache>
                <c:ptCount val="1"/>
                <c:pt idx="0">
                  <c:v>neuvažují o zapojení do PSOE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2700"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186943778652221E-2"/>
                  <c:y val="2.7956376803818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60-4FB7-92CA-E08DB7D3FF11}"/>
                </c:ext>
              </c:extLst>
            </c:dLbl>
            <c:dLbl>
              <c:idx val="1"/>
              <c:layout>
                <c:manualLayout>
                  <c:x val="0"/>
                  <c:y val="1.3977913246136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60-4FB7-92CA-E08DB7D3FF11}"/>
                </c:ext>
              </c:extLst>
            </c:dLbl>
            <c:dLbl>
              <c:idx val="2"/>
              <c:layout>
                <c:manualLayout>
                  <c:x val="0"/>
                  <c:y val="1.7472391557670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60-4FB7-92CA-E08DB7D3FF11}"/>
                </c:ext>
              </c:extLst>
            </c:dLbl>
            <c:dLbl>
              <c:idx val="3"/>
              <c:layout>
                <c:manualLayout>
                  <c:x val="-1.2434505465221592E-16"/>
                  <c:y val="-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CF-4D84-B8A0-4C64282E14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List1!$A$2:$A$5</c:f>
              <c:strCache>
                <c:ptCount val="4"/>
                <c:pt idx="0">
                  <c:v>ušetřit na platbách za elektřinu pro naši domácnost</c:v>
                </c:pt>
                <c:pt idx="1">
                  <c:v>získat větší energetickou nezávislost našeho bytu/domu</c:v>
                </c:pt>
                <c:pt idx="2">
                  <c:v>podpořit ochranu životního prostředí a klimatu (kolik tun emisí by solární panely ušetřily)</c:v>
                </c:pt>
                <c:pt idx="3">
                  <c:v>být součástí společenství lidí, kterým taková solární výroba energie patří</c:v>
                </c:pt>
              </c:strCache>
            </c:strRef>
          </c:cat>
          <c:val>
            <c:numRef>
              <c:f>List1!$G$2:$G$5</c:f>
              <c:numCache>
                <c:formatCode>0.0%</c:formatCode>
                <c:ptCount val="4"/>
                <c:pt idx="0">
                  <c:v>0.11599999999999999</c:v>
                </c:pt>
                <c:pt idx="1">
                  <c:v>0.11599999999999999</c:v>
                </c:pt>
                <c:pt idx="2">
                  <c:v>0.11599999999999999</c:v>
                </c:pt>
                <c:pt idx="3">
                  <c:v>0.11599999999999999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39-4460-8319-A9D8F8AD53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193423872"/>
        <c:axId val="47386560"/>
      </c:barChart>
      <c:catAx>
        <c:axId val="193423872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386560"/>
        <c:crosses val="autoZero"/>
        <c:auto val="1"/>
        <c:lblAlgn val="ctr"/>
        <c:lblOffset val="100"/>
        <c:noMultiLvlLbl val="0"/>
      </c:catAx>
      <c:valAx>
        <c:axId val="47386560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19342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092821940809297"/>
          <c:y val="0.92314552277687023"/>
          <c:w val="0.79907178059190709"/>
          <c:h val="6.5910084747347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3175" cap="sq">
      <a:solidFill>
        <a:schemeClr val="bg1">
          <a:lumMod val="75000"/>
        </a:schemeClr>
      </a:solidFill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3205115-DBDF-4A6F-9E08-5A8B248E68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23CCADE-7630-454C-9F80-127594DF8C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33813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9F8CA-4B3C-4AEC-9B40-476F2C52F673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13C5DE-2956-4EE8-AFEB-3E6C16E0B5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1E50A8-587A-4FF2-80BC-B760AA2594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33813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33748-72D3-423E-9C01-7C23BCE944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96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34257" y="0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BD810-CA83-4DD7-9CE5-8D2AC8915C1D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910" y="4767262"/>
            <a:ext cx="541528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34257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67C10-3E4A-405C-8B0E-BA1FD475B4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89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65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41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80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31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0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8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6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7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04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F2CAF-A9C4-4565-814E-017FD9AC53CE}" type="datetimeFigureOut">
              <a:rPr lang="cs-CZ" smtClean="0"/>
              <a:t>10.06.2022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A7550-0560-4990-8F04-282D954980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67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an.krajhanzl@institut2050.cz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exteriér, den&#10;&#10;Popis byl vytvořen automaticky">
            <a:extLst>
              <a:ext uri="{FF2B5EF4-FFF2-40B4-BE49-F238E27FC236}">
                <a16:creationId xmlns:a16="http://schemas.microsoft.com/office/drawing/2014/main" id="{90364919-C98B-1A99-297C-F027027BB9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sp>
        <p:nvSpPr>
          <p:cNvPr id="5" name="TextovéPole 1">
            <a:extLst>
              <a:ext uri="{FF2B5EF4-FFF2-40B4-BE49-F238E27FC236}">
                <a16:creationId xmlns:a16="http://schemas.microsoft.com/office/drawing/2014/main" id="{3DC0B210-E213-4AC6-9D87-A6827A8665A1}"/>
              </a:ext>
            </a:extLst>
          </p:cNvPr>
          <p:cNvSpPr txBox="1"/>
          <p:nvPr/>
        </p:nvSpPr>
        <p:spPr>
          <a:xfrm>
            <a:off x="869782" y="2354820"/>
            <a:ext cx="8128798" cy="57240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45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Komunitní energetika </a:t>
            </a:r>
            <a:br>
              <a:rPr lang="cs-CZ" sz="45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</a:br>
            <a:r>
              <a:rPr lang="cs-CZ" sz="45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v hlavním městě </a:t>
            </a:r>
            <a:br>
              <a:rPr lang="cs-CZ" sz="45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</a:br>
            <a:r>
              <a:rPr lang="cs-CZ" sz="45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pohledem Pražanů</a:t>
            </a:r>
            <a:br>
              <a:rPr lang="cs-CZ" sz="60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</a:br>
            <a:endParaRPr lang="cs-CZ" sz="1000" b="1" dirty="0">
              <a:solidFill>
                <a:srgbClr val="003E7B"/>
              </a:solidFill>
              <a:latin typeface="Lido STF" panose="02000503050000020003" pitchFamily="2" charset="-18"/>
              <a:cs typeface="Segoe UI" pitchFamily="34" charset="0"/>
            </a:endParaRPr>
          </a:p>
          <a:p>
            <a:pPr>
              <a:defRPr/>
            </a:pPr>
            <a:r>
              <a:rPr lang="cs-CZ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Reprezentativní výzkum pro Pražské společenství obnovitelné energie</a:t>
            </a:r>
            <a:endParaRPr lang="cs-CZ" sz="2100" dirty="0"/>
          </a:p>
          <a:p>
            <a:pPr>
              <a:defRPr/>
            </a:pPr>
            <a:endParaRPr lang="cs-CZ" sz="2500" dirty="0"/>
          </a:p>
          <a:p>
            <a:pPr>
              <a:defRPr/>
            </a:pPr>
            <a:endParaRPr lang="cs-CZ" sz="200" dirty="0"/>
          </a:p>
          <a:p>
            <a:pPr>
              <a:defRPr/>
            </a:pPr>
            <a:endParaRPr lang="cs-CZ" sz="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defRPr/>
            </a:pPr>
            <a:endParaRPr lang="cs-CZ" sz="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defRPr/>
            </a:pPr>
            <a:endParaRPr lang="cs-CZ" sz="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defRPr/>
            </a:pPr>
            <a:endParaRPr lang="cs-CZ" sz="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defRPr/>
            </a:pPr>
            <a:endParaRPr lang="cs-CZ" sz="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defRPr/>
            </a:pPr>
            <a:r>
              <a:rPr lang="cs-CZ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PhDr. Jan Krajhanzl, Ph.D.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4B7CCCD-D863-D54E-FE22-F8DA099C36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143" t="50000" r="20572" b="33026"/>
          <a:stretch/>
        </p:blipFill>
        <p:spPr>
          <a:xfrm>
            <a:off x="6757851" y="5287639"/>
            <a:ext cx="1698172" cy="66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22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Obsah obrázku exteriér, den&#10;&#10;Popis byl vytvořen automaticky">
            <a:extLst>
              <a:ext uri="{FF2B5EF4-FFF2-40B4-BE49-F238E27FC236}">
                <a16:creationId xmlns:a16="http://schemas.microsoft.com/office/drawing/2014/main" id="{462FBB9E-0F56-D452-A920-A1555A8851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A6F58FF-586E-4A38-998B-E235A9A0B879}"/>
              </a:ext>
            </a:extLst>
          </p:cNvPr>
          <p:cNvSpPr txBox="1"/>
          <p:nvPr/>
        </p:nvSpPr>
        <p:spPr>
          <a:xfrm>
            <a:off x="755979" y="493460"/>
            <a:ext cx="7634985" cy="954005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Úspory, nezávislost a ochrana klimatu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C8094095-9448-4B85-A949-DD8DEB194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9499353"/>
              </p:ext>
            </p:extLst>
          </p:nvPr>
        </p:nvGraphicFramePr>
        <p:xfrm>
          <a:off x="827090" y="2804161"/>
          <a:ext cx="7489824" cy="2979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6A712CFF-09CE-4867-B51C-2E529E59BD5E}"/>
              </a:ext>
            </a:extLst>
          </p:cNvPr>
          <p:cNvSpPr txBox="1"/>
          <p:nvPr/>
        </p:nvSpPr>
        <p:spPr>
          <a:xfrm>
            <a:off x="755980" y="5849437"/>
            <a:ext cx="7560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>
                <a:cs typeface="Segoe UI" pitchFamily="34" charset="0"/>
              </a:rPr>
              <a:t>Pokud byste uvažoval o osazení vašeho domu solárními panely, co by vás osobně motivovalo?</a:t>
            </a:r>
          </a:p>
        </p:txBody>
      </p:sp>
      <p:sp>
        <p:nvSpPr>
          <p:cNvPr id="8" name="TextovéPole 1">
            <a:extLst>
              <a:ext uri="{FF2B5EF4-FFF2-40B4-BE49-F238E27FC236}">
                <a16:creationId xmlns:a16="http://schemas.microsoft.com/office/drawing/2014/main" id="{4567BE0C-D050-4293-86DF-2523580E96DA}"/>
              </a:ext>
            </a:extLst>
          </p:cNvPr>
          <p:cNvSpPr txBox="1"/>
          <p:nvPr/>
        </p:nvSpPr>
        <p:spPr>
          <a:xfrm>
            <a:off x="827086" y="5523378"/>
            <a:ext cx="796003" cy="26074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/>
              <a:t>n = 1 006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8860E17-0C72-4AF5-A363-9D4CE01DDEA9}"/>
              </a:ext>
            </a:extLst>
          </p:cNvPr>
          <p:cNvSpPr txBox="1"/>
          <p:nvPr/>
        </p:nvSpPr>
        <p:spPr>
          <a:xfrm>
            <a:off x="755979" y="1123126"/>
            <a:ext cx="756093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Segoe UI Light"/>
                <a:ea typeface="+mn-lt"/>
                <a:cs typeface="Segoe UI"/>
              </a:rPr>
              <a:t>Co obyvatelé Prahy zmiňují jako motivaci pro zapojení do komunitní energetiky?</a:t>
            </a:r>
          </a:p>
          <a:p>
            <a:endParaRPr lang="cs-CZ" sz="500" dirty="0">
              <a:latin typeface="Segoe UI Light"/>
              <a:ea typeface="+mn-lt"/>
              <a:cs typeface="Segoe UI"/>
            </a:endParaRPr>
          </a:p>
          <a:p>
            <a:r>
              <a:rPr lang="cs-CZ" sz="1500" i="1" dirty="0">
                <a:latin typeface="Segoe UI Light"/>
                <a:ea typeface="+mn-lt"/>
                <a:cs typeface="Segoe UI"/>
              </a:rPr>
              <a:t>„Skoro tři čtvrtiny oslovených uvádí, že je extrémně nebo velmi silně motivuje </a:t>
            </a:r>
            <a:r>
              <a:rPr lang="cs-CZ" sz="1500" b="1" i="1" dirty="0">
                <a:solidFill>
                  <a:srgbClr val="003E7B"/>
                </a:solidFill>
                <a:latin typeface="Segoe UI Light"/>
                <a:ea typeface="+mn-lt"/>
                <a:cs typeface="Segoe UI"/>
              </a:rPr>
              <a:t>úspora </a:t>
            </a:r>
            <a:br>
              <a:rPr lang="cs-CZ" sz="1500" b="1" i="1" dirty="0">
                <a:solidFill>
                  <a:srgbClr val="003E7B"/>
                </a:solidFill>
                <a:latin typeface="Segoe UI Light"/>
                <a:ea typeface="+mn-lt"/>
                <a:cs typeface="Segoe UI"/>
              </a:rPr>
            </a:br>
            <a:r>
              <a:rPr lang="cs-CZ" sz="1500" b="1" i="1" dirty="0">
                <a:solidFill>
                  <a:srgbClr val="003E7B"/>
                </a:solidFill>
                <a:latin typeface="Segoe UI Light"/>
                <a:ea typeface="+mn-lt"/>
                <a:cs typeface="Segoe UI"/>
              </a:rPr>
              <a:t>na platbách za elektřinu</a:t>
            </a:r>
            <a:r>
              <a:rPr lang="cs-CZ" sz="1500" i="1" dirty="0">
                <a:latin typeface="Segoe UI Light"/>
                <a:ea typeface="+mn-lt"/>
                <a:cs typeface="Segoe UI"/>
              </a:rPr>
              <a:t> k osazení domu solárními panely. Dvě třetiny pak jako extrémně </a:t>
            </a:r>
            <a:br>
              <a:rPr lang="cs-CZ" sz="1500" i="1" dirty="0">
                <a:latin typeface="Segoe UI Light"/>
                <a:ea typeface="+mn-lt"/>
                <a:cs typeface="Segoe UI"/>
              </a:rPr>
            </a:br>
            <a:r>
              <a:rPr lang="cs-CZ" sz="1500" i="1" dirty="0">
                <a:latin typeface="Segoe UI Light"/>
                <a:ea typeface="+mn-lt"/>
                <a:cs typeface="Segoe UI"/>
              </a:rPr>
              <a:t>a velmi motivující vnímají </a:t>
            </a:r>
            <a:r>
              <a:rPr lang="cs-CZ" sz="1500" b="1" i="1" dirty="0">
                <a:solidFill>
                  <a:srgbClr val="003E7B"/>
                </a:solidFill>
                <a:latin typeface="Segoe UI Light"/>
                <a:ea typeface="+mn-lt"/>
                <a:cs typeface="Segoe UI"/>
              </a:rPr>
              <a:t>energetickou nezávislost pro své bydlení</a:t>
            </a:r>
            <a:r>
              <a:rPr lang="cs-CZ" sz="1500" i="1" dirty="0">
                <a:latin typeface="Segoe UI Light"/>
                <a:ea typeface="+mn-lt"/>
                <a:cs typeface="Segoe UI"/>
              </a:rPr>
              <a:t>, a bezmála tři pětiny zdůrazňují svou </a:t>
            </a:r>
            <a:r>
              <a:rPr lang="cs-CZ" sz="1500" b="1" i="1" dirty="0">
                <a:solidFill>
                  <a:srgbClr val="003E7B"/>
                </a:solidFill>
                <a:latin typeface="Segoe UI Light"/>
                <a:ea typeface="+mn-lt"/>
                <a:cs typeface="Segoe UI"/>
              </a:rPr>
              <a:t>motivaci chránit životní prostředí a klima</a:t>
            </a:r>
            <a:r>
              <a:rPr lang="cs-CZ" sz="1500" i="1" dirty="0">
                <a:latin typeface="Segoe UI Light"/>
                <a:ea typeface="+mn-lt"/>
                <a:cs typeface="Segoe UI"/>
              </a:rPr>
              <a:t>. Nejméně motivující je pak pro dotazované komunitní charakter takového projektu, uvádí ho jako silnou motivaci 24 %. “</a:t>
            </a:r>
            <a:endParaRPr lang="cs-CZ" sz="1500" dirty="0">
              <a:latin typeface="Segoe UI Light"/>
              <a:ea typeface="+mn-lt"/>
              <a:cs typeface="+mn-lt"/>
            </a:endParaRPr>
          </a:p>
        </p:txBody>
      </p:sp>
      <p:sp>
        <p:nvSpPr>
          <p:cNvPr id="17" name="TextovéPole 22">
            <a:extLst>
              <a:ext uri="{FF2B5EF4-FFF2-40B4-BE49-F238E27FC236}">
                <a16:creationId xmlns:a16="http://schemas.microsoft.com/office/drawing/2014/main" id="{55B28689-17F7-0069-148A-52A78FB3243C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10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296288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exteriér, den&#10;&#10;Popis byl vytvořen automaticky">
            <a:extLst>
              <a:ext uri="{FF2B5EF4-FFF2-40B4-BE49-F238E27FC236}">
                <a16:creationId xmlns:a16="http://schemas.microsoft.com/office/drawing/2014/main" id="{85A5C848-7ACA-4066-E249-095C0BD93F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sp>
        <p:nvSpPr>
          <p:cNvPr id="22" name="TextovéPole 21">
            <a:extLst>
              <a:ext uri="{FF2B5EF4-FFF2-40B4-BE49-F238E27FC236}">
                <a16:creationId xmlns:a16="http://schemas.microsoft.com/office/drawing/2014/main" id="{5163A926-CEB1-42E5-AEC1-C382CC4D9BF3}"/>
              </a:ext>
            </a:extLst>
          </p:cNvPr>
          <p:cNvSpPr txBox="1"/>
          <p:nvPr/>
        </p:nvSpPr>
        <p:spPr>
          <a:xfrm>
            <a:off x="896754" y="3559586"/>
            <a:ext cx="7489825" cy="144013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Kontakty</a:t>
            </a:r>
          </a:p>
          <a:p>
            <a:endParaRPr lang="cs-CZ" sz="1100" dirty="0">
              <a:latin typeface="Segoe UI Light"/>
              <a:cs typeface="Segoe UI"/>
            </a:endParaRPr>
          </a:p>
          <a:p>
            <a:endParaRPr lang="cs-CZ" sz="1100" dirty="0">
              <a:latin typeface="Segoe UI Light"/>
              <a:cs typeface="Segoe U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500" dirty="0">
                <a:ea typeface="Calibri" panose="020F0502020204030204" pitchFamily="34" charset="0"/>
                <a:cs typeface="Times New Roman" panose="02020603050405020304" pitchFamily="18" charset="0"/>
              </a:rPr>
              <a:t>PhDr. Jan Krajhanzl, Ph.D., Institut 2050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500" b="1" dirty="0">
                <a:solidFill>
                  <a:srgbClr val="003E7B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jan.krajha</a:t>
            </a:r>
            <a:r>
              <a:rPr lang="cs-CZ" sz="1500" b="1" dirty="0">
                <a:solidFill>
                  <a:srgbClr val="003E7B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nzl</a:t>
            </a:r>
            <a:r>
              <a:rPr lang="cs-CZ" sz="1500" b="1" dirty="0">
                <a:solidFill>
                  <a:srgbClr val="003E7B"/>
                </a:solidFill>
                <a:hlinkClick r:id="rId3"/>
              </a:rPr>
              <a:t>@</a:t>
            </a:r>
            <a:r>
              <a:rPr lang="cs-CZ" sz="1500" b="1" dirty="0">
                <a:solidFill>
                  <a:srgbClr val="003E7B"/>
                </a:solidFill>
                <a:cs typeface="Times New Roman" panose="02020603050405020304" pitchFamily="18" charset="0"/>
                <a:hlinkClick r:id="rId3"/>
              </a:rPr>
              <a:t>institut2050.cz</a:t>
            </a:r>
            <a:endParaRPr lang="cs-CZ" sz="1500" b="1" u="sng" dirty="0">
              <a:solidFill>
                <a:srgbClr val="003E7B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22">
            <a:extLst>
              <a:ext uri="{FF2B5EF4-FFF2-40B4-BE49-F238E27FC236}">
                <a16:creationId xmlns:a16="http://schemas.microsoft.com/office/drawing/2014/main" id="{35915F44-2FBC-4282-B8D2-7CF804D0DF33}"/>
              </a:ext>
            </a:extLst>
          </p:cNvPr>
          <p:cNvSpPr txBox="1"/>
          <p:nvPr/>
        </p:nvSpPr>
        <p:spPr>
          <a:xfrm>
            <a:off x="7290433" y="6425110"/>
            <a:ext cx="14366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České klima 2021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11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792534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1C6EEABA-CF7A-47FF-BD77-5B9124C1751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4" y="0"/>
            <a:ext cx="9144001" cy="685800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827086" y="1612808"/>
            <a:ext cx="3744914" cy="4430901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2063122541">
                  <a:custGeom>
                    <a:avLst/>
                    <a:gdLst>
                      <a:gd name="connsiteX0" fmla="*/ 0 w 3614565"/>
                      <a:gd name="connsiteY0" fmla="*/ 0 h 3005603"/>
                      <a:gd name="connsiteX1" fmla="*/ 674719 w 3614565"/>
                      <a:gd name="connsiteY1" fmla="*/ 0 h 3005603"/>
                      <a:gd name="connsiteX2" fmla="*/ 1204855 w 3614565"/>
                      <a:gd name="connsiteY2" fmla="*/ 0 h 3005603"/>
                      <a:gd name="connsiteX3" fmla="*/ 1698846 w 3614565"/>
                      <a:gd name="connsiteY3" fmla="*/ 0 h 3005603"/>
                      <a:gd name="connsiteX4" fmla="*/ 2337419 w 3614565"/>
                      <a:gd name="connsiteY4" fmla="*/ 0 h 3005603"/>
                      <a:gd name="connsiteX5" fmla="*/ 2939846 w 3614565"/>
                      <a:gd name="connsiteY5" fmla="*/ 0 h 3005603"/>
                      <a:gd name="connsiteX6" fmla="*/ 3614565 w 3614565"/>
                      <a:gd name="connsiteY6" fmla="*/ 0 h 3005603"/>
                      <a:gd name="connsiteX7" fmla="*/ 3614565 w 3614565"/>
                      <a:gd name="connsiteY7" fmla="*/ 510953 h 3005603"/>
                      <a:gd name="connsiteX8" fmla="*/ 3614565 w 3614565"/>
                      <a:gd name="connsiteY8" fmla="*/ 1142129 h 3005603"/>
                      <a:gd name="connsiteX9" fmla="*/ 3614565 w 3614565"/>
                      <a:gd name="connsiteY9" fmla="*/ 1743250 h 3005603"/>
                      <a:gd name="connsiteX10" fmla="*/ 3614565 w 3614565"/>
                      <a:gd name="connsiteY10" fmla="*/ 2284258 h 3005603"/>
                      <a:gd name="connsiteX11" fmla="*/ 3614565 w 3614565"/>
                      <a:gd name="connsiteY11" fmla="*/ 3005603 h 3005603"/>
                      <a:gd name="connsiteX12" fmla="*/ 3084429 w 3614565"/>
                      <a:gd name="connsiteY12" fmla="*/ 3005603 h 3005603"/>
                      <a:gd name="connsiteX13" fmla="*/ 2445856 w 3614565"/>
                      <a:gd name="connsiteY13" fmla="*/ 3005603 h 3005603"/>
                      <a:gd name="connsiteX14" fmla="*/ 1843428 w 3614565"/>
                      <a:gd name="connsiteY14" fmla="*/ 3005603 h 3005603"/>
                      <a:gd name="connsiteX15" fmla="*/ 1168709 w 3614565"/>
                      <a:gd name="connsiteY15" fmla="*/ 3005603 h 3005603"/>
                      <a:gd name="connsiteX16" fmla="*/ 638573 w 3614565"/>
                      <a:gd name="connsiteY16" fmla="*/ 3005603 h 3005603"/>
                      <a:gd name="connsiteX17" fmla="*/ 0 w 3614565"/>
                      <a:gd name="connsiteY17" fmla="*/ 3005603 h 3005603"/>
                      <a:gd name="connsiteX18" fmla="*/ 0 w 3614565"/>
                      <a:gd name="connsiteY18" fmla="*/ 2344370 h 3005603"/>
                      <a:gd name="connsiteX19" fmla="*/ 0 w 3614565"/>
                      <a:gd name="connsiteY19" fmla="*/ 1803362 h 3005603"/>
                      <a:gd name="connsiteX20" fmla="*/ 0 w 3614565"/>
                      <a:gd name="connsiteY20" fmla="*/ 1262353 h 3005603"/>
                      <a:gd name="connsiteX21" fmla="*/ 0 w 3614565"/>
                      <a:gd name="connsiteY21" fmla="*/ 721345 h 3005603"/>
                      <a:gd name="connsiteX22" fmla="*/ 0 w 3614565"/>
                      <a:gd name="connsiteY22" fmla="*/ 0 h 30056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3614565" h="3005603" fill="none" extrusionOk="0">
                        <a:moveTo>
                          <a:pt x="0" y="0"/>
                        </a:moveTo>
                        <a:cubicBezTo>
                          <a:pt x="211162" y="31535"/>
                          <a:pt x="341059" y="-15857"/>
                          <a:pt x="674719" y="0"/>
                        </a:cubicBezTo>
                        <a:cubicBezTo>
                          <a:pt x="1008379" y="15857"/>
                          <a:pt x="956327" y="14622"/>
                          <a:pt x="1204855" y="0"/>
                        </a:cubicBezTo>
                        <a:cubicBezTo>
                          <a:pt x="1453383" y="-14622"/>
                          <a:pt x="1573302" y="-21440"/>
                          <a:pt x="1698846" y="0"/>
                        </a:cubicBezTo>
                        <a:cubicBezTo>
                          <a:pt x="1824390" y="21440"/>
                          <a:pt x="2132400" y="7129"/>
                          <a:pt x="2337419" y="0"/>
                        </a:cubicBezTo>
                        <a:cubicBezTo>
                          <a:pt x="2542438" y="-7129"/>
                          <a:pt x="2812919" y="26841"/>
                          <a:pt x="2939846" y="0"/>
                        </a:cubicBezTo>
                        <a:cubicBezTo>
                          <a:pt x="3066773" y="-26841"/>
                          <a:pt x="3366929" y="-27874"/>
                          <a:pt x="3614565" y="0"/>
                        </a:cubicBezTo>
                        <a:cubicBezTo>
                          <a:pt x="3633599" y="225072"/>
                          <a:pt x="3593485" y="299034"/>
                          <a:pt x="3614565" y="510953"/>
                        </a:cubicBezTo>
                        <a:cubicBezTo>
                          <a:pt x="3635645" y="722872"/>
                          <a:pt x="3592622" y="834640"/>
                          <a:pt x="3614565" y="1142129"/>
                        </a:cubicBezTo>
                        <a:cubicBezTo>
                          <a:pt x="3636508" y="1449618"/>
                          <a:pt x="3628983" y="1453959"/>
                          <a:pt x="3614565" y="1743250"/>
                        </a:cubicBezTo>
                        <a:cubicBezTo>
                          <a:pt x="3600147" y="2032541"/>
                          <a:pt x="3612638" y="2107038"/>
                          <a:pt x="3614565" y="2284258"/>
                        </a:cubicBezTo>
                        <a:cubicBezTo>
                          <a:pt x="3616492" y="2461478"/>
                          <a:pt x="3642139" y="2811048"/>
                          <a:pt x="3614565" y="3005603"/>
                        </a:cubicBezTo>
                        <a:cubicBezTo>
                          <a:pt x="3497586" y="3009766"/>
                          <a:pt x="3244502" y="2981778"/>
                          <a:pt x="3084429" y="3005603"/>
                        </a:cubicBezTo>
                        <a:cubicBezTo>
                          <a:pt x="2924356" y="3029428"/>
                          <a:pt x="2690799" y="2995170"/>
                          <a:pt x="2445856" y="3005603"/>
                        </a:cubicBezTo>
                        <a:cubicBezTo>
                          <a:pt x="2200913" y="3016036"/>
                          <a:pt x="2000631" y="3021054"/>
                          <a:pt x="1843428" y="3005603"/>
                        </a:cubicBezTo>
                        <a:cubicBezTo>
                          <a:pt x="1686225" y="2990152"/>
                          <a:pt x="1465668" y="2979148"/>
                          <a:pt x="1168709" y="3005603"/>
                        </a:cubicBezTo>
                        <a:cubicBezTo>
                          <a:pt x="871750" y="3032058"/>
                          <a:pt x="827057" y="3018175"/>
                          <a:pt x="638573" y="3005603"/>
                        </a:cubicBezTo>
                        <a:cubicBezTo>
                          <a:pt x="450089" y="2993031"/>
                          <a:pt x="163477" y="3000963"/>
                          <a:pt x="0" y="3005603"/>
                        </a:cubicBezTo>
                        <a:cubicBezTo>
                          <a:pt x="-10185" y="2775401"/>
                          <a:pt x="22712" y="2664570"/>
                          <a:pt x="0" y="2344370"/>
                        </a:cubicBezTo>
                        <a:cubicBezTo>
                          <a:pt x="-22712" y="2024170"/>
                          <a:pt x="-18366" y="2052307"/>
                          <a:pt x="0" y="1803362"/>
                        </a:cubicBezTo>
                        <a:cubicBezTo>
                          <a:pt x="18366" y="1554417"/>
                          <a:pt x="-21224" y="1463671"/>
                          <a:pt x="0" y="1262353"/>
                        </a:cubicBezTo>
                        <a:cubicBezTo>
                          <a:pt x="21224" y="1061035"/>
                          <a:pt x="23724" y="929876"/>
                          <a:pt x="0" y="721345"/>
                        </a:cubicBezTo>
                        <a:cubicBezTo>
                          <a:pt x="-23724" y="512814"/>
                          <a:pt x="21775" y="273420"/>
                          <a:pt x="0" y="0"/>
                        </a:cubicBezTo>
                        <a:close/>
                      </a:path>
                      <a:path w="3614565" h="3005603" stroke="0" extrusionOk="0">
                        <a:moveTo>
                          <a:pt x="0" y="0"/>
                        </a:moveTo>
                        <a:cubicBezTo>
                          <a:pt x="219729" y="6308"/>
                          <a:pt x="416549" y="15416"/>
                          <a:pt x="638573" y="0"/>
                        </a:cubicBezTo>
                        <a:cubicBezTo>
                          <a:pt x="860597" y="-15416"/>
                          <a:pt x="1081391" y="-3861"/>
                          <a:pt x="1204855" y="0"/>
                        </a:cubicBezTo>
                        <a:cubicBezTo>
                          <a:pt x="1328319" y="3861"/>
                          <a:pt x="1481440" y="20212"/>
                          <a:pt x="1698846" y="0"/>
                        </a:cubicBezTo>
                        <a:cubicBezTo>
                          <a:pt x="1916252" y="-20212"/>
                          <a:pt x="1978222" y="-23090"/>
                          <a:pt x="2228982" y="0"/>
                        </a:cubicBezTo>
                        <a:cubicBezTo>
                          <a:pt x="2479742" y="23090"/>
                          <a:pt x="2598256" y="21251"/>
                          <a:pt x="2903701" y="0"/>
                        </a:cubicBezTo>
                        <a:cubicBezTo>
                          <a:pt x="3209146" y="-21251"/>
                          <a:pt x="3401886" y="25780"/>
                          <a:pt x="3614565" y="0"/>
                        </a:cubicBezTo>
                        <a:cubicBezTo>
                          <a:pt x="3605132" y="205251"/>
                          <a:pt x="3640835" y="335766"/>
                          <a:pt x="3614565" y="571065"/>
                        </a:cubicBezTo>
                        <a:cubicBezTo>
                          <a:pt x="3588295" y="806365"/>
                          <a:pt x="3585702" y="1003026"/>
                          <a:pt x="3614565" y="1202241"/>
                        </a:cubicBezTo>
                        <a:cubicBezTo>
                          <a:pt x="3643428" y="1401456"/>
                          <a:pt x="3632867" y="1650223"/>
                          <a:pt x="3614565" y="1833418"/>
                        </a:cubicBezTo>
                        <a:cubicBezTo>
                          <a:pt x="3596263" y="2016613"/>
                          <a:pt x="3593466" y="2254345"/>
                          <a:pt x="3614565" y="2464594"/>
                        </a:cubicBezTo>
                        <a:cubicBezTo>
                          <a:pt x="3635664" y="2674843"/>
                          <a:pt x="3597589" y="2807537"/>
                          <a:pt x="3614565" y="3005603"/>
                        </a:cubicBezTo>
                        <a:cubicBezTo>
                          <a:pt x="3495862" y="2991806"/>
                          <a:pt x="3343460" y="2996010"/>
                          <a:pt x="3084429" y="3005603"/>
                        </a:cubicBezTo>
                        <a:cubicBezTo>
                          <a:pt x="2825398" y="3015196"/>
                          <a:pt x="2753745" y="3000670"/>
                          <a:pt x="2590438" y="3005603"/>
                        </a:cubicBezTo>
                        <a:cubicBezTo>
                          <a:pt x="2427131" y="3010536"/>
                          <a:pt x="2271954" y="3026199"/>
                          <a:pt x="1988011" y="3005603"/>
                        </a:cubicBezTo>
                        <a:cubicBezTo>
                          <a:pt x="1704068" y="2985007"/>
                          <a:pt x="1559094" y="3015171"/>
                          <a:pt x="1421729" y="3005603"/>
                        </a:cubicBezTo>
                        <a:cubicBezTo>
                          <a:pt x="1284364" y="2996035"/>
                          <a:pt x="1061764" y="2991283"/>
                          <a:pt x="927738" y="3005603"/>
                        </a:cubicBezTo>
                        <a:cubicBezTo>
                          <a:pt x="793712" y="3019923"/>
                          <a:pt x="367920" y="3046323"/>
                          <a:pt x="0" y="3005603"/>
                        </a:cubicBezTo>
                        <a:cubicBezTo>
                          <a:pt x="18112" y="2843139"/>
                          <a:pt x="-6720" y="2652409"/>
                          <a:pt x="0" y="2344370"/>
                        </a:cubicBezTo>
                        <a:cubicBezTo>
                          <a:pt x="6720" y="2036331"/>
                          <a:pt x="-20987" y="1877666"/>
                          <a:pt x="0" y="1713194"/>
                        </a:cubicBezTo>
                        <a:cubicBezTo>
                          <a:pt x="20987" y="1548722"/>
                          <a:pt x="9929" y="1427521"/>
                          <a:pt x="0" y="1202241"/>
                        </a:cubicBezTo>
                        <a:cubicBezTo>
                          <a:pt x="-9929" y="976961"/>
                          <a:pt x="-17609" y="915511"/>
                          <a:pt x="0" y="691289"/>
                        </a:cubicBezTo>
                        <a:cubicBezTo>
                          <a:pt x="17609" y="467067"/>
                          <a:pt x="-14295" y="31912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/>
          <a:lstStyle/>
          <a:p>
            <a:pPr>
              <a:defRPr/>
            </a:pP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1. Obyvatelé Prahy podporují instalaci solárních panelů na střechy</a:t>
            </a:r>
          </a:p>
          <a:p>
            <a:pPr>
              <a:defRPr/>
            </a:pPr>
            <a:endParaRPr lang="cs-CZ" sz="500" b="1" dirty="0">
              <a:latin typeface="Helvetica LT Std" pitchFamily="34" charset="-18"/>
              <a:cs typeface="Segoe UI" pitchFamily="34" charset="0"/>
            </a:endParaRPr>
          </a:p>
          <a:p>
            <a:pPr>
              <a:defRPr/>
            </a:pPr>
            <a:r>
              <a:rPr lang="pl-PL" sz="1100" dirty="0">
                <a:cs typeface="Segoe UI" pitchFamily="34" charset="0"/>
              </a:rPr>
              <a:t>Většina, konkrétně 76 % souhlasí, aby se na výrobu elektřiny více používaly solární panely na střechách domů.</a:t>
            </a:r>
          </a:p>
          <a:p>
            <a:pPr>
              <a:defRPr/>
            </a:pPr>
            <a:endParaRPr lang="pl-PL" sz="1100" dirty="0">
              <a:cs typeface="Segoe UI" pitchFamily="34" charset="0"/>
            </a:endParaRPr>
          </a:p>
          <a:p>
            <a:pPr>
              <a:defRPr/>
            </a:pP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2. Praha ať je aktivní</a:t>
            </a:r>
          </a:p>
          <a:p>
            <a:pPr>
              <a:defRPr/>
            </a:pPr>
            <a:endParaRPr lang="cs-CZ" sz="500" b="1" dirty="0">
              <a:latin typeface="Helvetica LT Std" pitchFamily="34" charset="-18"/>
              <a:cs typeface="Segoe UI" pitchFamily="34" charset="0"/>
            </a:endParaRPr>
          </a:p>
          <a:p>
            <a:pPr>
              <a:buClr>
                <a:srgbClr val="80BD03"/>
              </a:buClr>
              <a:defRPr/>
            </a:pPr>
            <a:r>
              <a:rPr lang="pl-PL" sz="1100" dirty="0">
                <a:cs typeface="Segoe UI" pitchFamily="34" charset="0"/>
              </a:rPr>
              <a:t>Pražané a Pražanky se v 76 % shodují, že má hlavní město podporovat instalace solárních panelů.</a:t>
            </a:r>
          </a:p>
          <a:p>
            <a:pPr>
              <a:buClr>
                <a:srgbClr val="80BD03"/>
              </a:buClr>
              <a:defRPr/>
            </a:pPr>
            <a:endParaRPr lang="pl-PL" sz="1100" dirty="0">
              <a:cs typeface="Segoe UI" pitchFamily="34" charset="0"/>
            </a:endParaRPr>
          </a:p>
          <a:p>
            <a:pPr>
              <a:defRPr/>
            </a:pP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3. O PSOE bude zájem!</a:t>
            </a:r>
          </a:p>
          <a:p>
            <a:pPr>
              <a:defRPr/>
            </a:pPr>
            <a:endParaRPr lang="cs-CZ" sz="500" b="1" dirty="0">
              <a:latin typeface="Helvetica LT Std" pitchFamily="34" charset="-18"/>
              <a:cs typeface="Segoe UI" pitchFamily="34" charset="0"/>
            </a:endParaRPr>
          </a:p>
          <a:p>
            <a:pPr>
              <a:buClr>
                <a:srgbClr val="80BD03"/>
              </a:buClr>
              <a:defRPr/>
            </a:pPr>
            <a:r>
              <a:rPr lang="pl-PL" sz="1100" dirty="0">
                <a:cs typeface="Segoe UI" pitchFamily="34" charset="0"/>
              </a:rPr>
              <a:t>Poté, co jsme osloveným představili podmínky projektu Pražského společenství obnovitelné energie, uvedlo 41,1 %, že by o účasti v takovém projektu komunitní energetiky rozhodně uvažovali, a dalších 38,1 %, že by spíše uvažovali.</a:t>
            </a:r>
          </a:p>
          <a:p>
            <a:pPr>
              <a:buClr>
                <a:srgbClr val="80BD03"/>
              </a:buClr>
              <a:defRPr/>
            </a:pPr>
            <a:endParaRPr lang="pl-PL" sz="1100" dirty="0">
              <a:cs typeface="Segoe UI" pitchFamily="34" charset="0"/>
            </a:endParaRPr>
          </a:p>
          <a:p>
            <a:pPr>
              <a:defRPr/>
            </a:pP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4. Motivují úspory, nezávislost a klima</a:t>
            </a:r>
          </a:p>
          <a:p>
            <a:pPr>
              <a:defRPr/>
            </a:pPr>
            <a:endParaRPr lang="cs-CZ" sz="500" b="1" dirty="0">
              <a:latin typeface="Helvetica LT Std" pitchFamily="34" charset="-18"/>
              <a:cs typeface="Segoe UI" pitchFamily="34" charset="0"/>
            </a:endParaRPr>
          </a:p>
          <a:p>
            <a:pPr>
              <a:buClr>
                <a:srgbClr val="80BD03"/>
              </a:buClr>
              <a:defRPr/>
            </a:pPr>
            <a:r>
              <a:rPr lang="pl-PL" sz="1100" dirty="0">
                <a:cs typeface="Segoe UI" pitchFamily="34" charset="0"/>
              </a:rPr>
              <a:t>Různé provedené analýzy ukazují, že bodují především tři </a:t>
            </a:r>
            <a:br>
              <a:rPr lang="pl-PL" sz="1100" dirty="0">
                <a:cs typeface="Segoe UI" pitchFamily="34" charset="0"/>
              </a:rPr>
            </a:br>
            <a:r>
              <a:rPr lang="pl-PL" sz="1100" dirty="0">
                <a:cs typeface="Segoe UI" pitchFamily="34" charset="0"/>
              </a:rPr>
              <a:t>ze čtyř nabízených motivací: možnost ušetřit rodinné náklady </a:t>
            </a:r>
            <a:br>
              <a:rPr lang="pl-PL" sz="1100" dirty="0">
                <a:cs typeface="Segoe UI" pitchFamily="34" charset="0"/>
              </a:rPr>
            </a:br>
            <a:r>
              <a:rPr lang="pl-PL" sz="1100" dirty="0">
                <a:cs typeface="Segoe UI" pitchFamily="34" charset="0"/>
              </a:rPr>
              <a:t>(ta je oslovenými nejčastěji deklarovaná), zvýšení energetické nezávislosti domu a ochrana životního prostředí a klimatu </a:t>
            </a:r>
            <a:br>
              <a:rPr lang="pl-PL" sz="1100" dirty="0">
                <a:cs typeface="Segoe UI" pitchFamily="34" charset="0"/>
              </a:rPr>
            </a:br>
            <a:r>
              <a:rPr lang="pl-PL" sz="1100" dirty="0">
                <a:cs typeface="Segoe UI" pitchFamily="34" charset="0"/>
              </a:rPr>
              <a:t>(s tou má zájem o účast nejsilnější vazbu).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52CC141-7362-4A66-8AE4-10B47A0DFB3F}"/>
              </a:ext>
            </a:extLst>
          </p:cNvPr>
          <p:cNvSpPr txBox="1"/>
          <p:nvPr/>
        </p:nvSpPr>
        <p:spPr>
          <a:xfrm>
            <a:off x="4732773" y="566846"/>
            <a:ext cx="3982019" cy="5838094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  <a:prstDash val="solid"/>
            <a:extLst>
              <a:ext uri="{C807C97D-BFC1-408E-A445-0C87EB9F89A2}">
                <ask:lineSketchStyleProps xmlns:ask="http://schemas.microsoft.com/office/drawing/2018/sketchyshapes" sd="3054961330">
                  <a:custGeom>
                    <a:avLst/>
                    <a:gdLst>
                      <a:gd name="connsiteX0" fmla="*/ 0 w 3744913"/>
                      <a:gd name="connsiteY0" fmla="*/ 0 h 3240793"/>
                      <a:gd name="connsiteX1" fmla="*/ 699050 w 3744913"/>
                      <a:gd name="connsiteY1" fmla="*/ 0 h 3240793"/>
                      <a:gd name="connsiteX2" fmla="*/ 1210855 w 3744913"/>
                      <a:gd name="connsiteY2" fmla="*/ 0 h 3240793"/>
                      <a:gd name="connsiteX3" fmla="*/ 1722660 w 3744913"/>
                      <a:gd name="connsiteY3" fmla="*/ 0 h 3240793"/>
                      <a:gd name="connsiteX4" fmla="*/ 2271914 w 3744913"/>
                      <a:gd name="connsiteY4" fmla="*/ 0 h 3240793"/>
                      <a:gd name="connsiteX5" fmla="*/ 2970964 w 3744913"/>
                      <a:gd name="connsiteY5" fmla="*/ 0 h 3240793"/>
                      <a:gd name="connsiteX6" fmla="*/ 3744913 w 3744913"/>
                      <a:gd name="connsiteY6" fmla="*/ 0 h 3240793"/>
                      <a:gd name="connsiteX7" fmla="*/ 3744913 w 3744913"/>
                      <a:gd name="connsiteY7" fmla="*/ 680567 h 3240793"/>
                      <a:gd name="connsiteX8" fmla="*/ 3744913 w 3744913"/>
                      <a:gd name="connsiteY8" fmla="*/ 1263909 h 3240793"/>
                      <a:gd name="connsiteX9" fmla="*/ 3744913 w 3744913"/>
                      <a:gd name="connsiteY9" fmla="*/ 1879660 h 3240793"/>
                      <a:gd name="connsiteX10" fmla="*/ 3744913 w 3744913"/>
                      <a:gd name="connsiteY10" fmla="*/ 2527819 h 3240793"/>
                      <a:gd name="connsiteX11" fmla="*/ 3744913 w 3744913"/>
                      <a:gd name="connsiteY11" fmla="*/ 3240793 h 3240793"/>
                      <a:gd name="connsiteX12" fmla="*/ 3158210 w 3744913"/>
                      <a:gd name="connsiteY12" fmla="*/ 3240793 h 3240793"/>
                      <a:gd name="connsiteX13" fmla="*/ 2608956 w 3744913"/>
                      <a:gd name="connsiteY13" fmla="*/ 3240793 h 3240793"/>
                      <a:gd name="connsiteX14" fmla="*/ 1909906 w 3744913"/>
                      <a:gd name="connsiteY14" fmla="*/ 3240793 h 3240793"/>
                      <a:gd name="connsiteX15" fmla="*/ 1323203 w 3744913"/>
                      <a:gd name="connsiteY15" fmla="*/ 3240793 h 3240793"/>
                      <a:gd name="connsiteX16" fmla="*/ 661601 w 3744913"/>
                      <a:gd name="connsiteY16" fmla="*/ 3240793 h 3240793"/>
                      <a:gd name="connsiteX17" fmla="*/ 0 w 3744913"/>
                      <a:gd name="connsiteY17" fmla="*/ 3240793 h 3240793"/>
                      <a:gd name="connsiteX18" fmla="*/ 0 w 3744913"/>
                      <a:gd name="connsiteY18" fmla="*/ 2625042 h 3240793"/>
                      <a:gd name="connsiteX19" fmla="*/ 0 w 3744913"/>
                      <a:gd name="connsiteY19" fmla="*/ 2041700 h 3240793"/>
                      <a:gd name="connsiteX20" fmla="*/ 0 w 3744913"/>
                      <a:gd name="connsiteY20" fmla="*/ 1361133 h 3240793"/>
                      <a:gd name="connsiteX21" fmla="*/ 0 w 3744913"/>
                      <a:gd name="connsiteY21" fmla="*/ 648159 h 3240793"/>
                      <a:gd name="connsiteX22" fmla="*/ 0 w 3744913"/>
                      <a:gd name="connsiteY22" fmla="*/ 0 h 32407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3744913" h="3240793" fill="none" extrusionOk="0">
                        <a:moveTo>
                          <a:pt x="0" y="0"/>
                        </a:moveTo>
                        <a:cubicBezTo>
                          <a:pt x="304833" y="-11189"/>
                          <a:pt x="495039" y="-22879"/>
                          <a:pt x="699050" y="0"/>
                        </a:cubicBezTo>
                        <a:cubicBezTo>
                          <a:pt x="903061" y="22879"/>
                          <a:pt x="988546" y="20823"/>
                          <a:pt x="1210855" y="0"/>
                        </a:cubicBezTo>
                        <a:cubicBezTo>
                          <a:pt x="1433165" y="-20823"/>
                          <a:pt x="1502574" y="14672"/>
                          <a:pt x="1722660" y="0"/>
                        </a:cubicBezTo>
                        <a:cubicBezTo>
                          <a:pt x="1942746" y="-14672"/>
                          <a:pt x="2151596" y="-6849"/>
                          <a:pt x="2271914" y="0"/>
                        </a:cubicBezTo>
                        <a:cubicBezTo>
                          <a:pt x="2392232" y="6849"/>
                          <a:pt x="2808651" y="-17356"/>
                          <a:pt x="2970964" y="0"/>
                        </a:cubicBezTo>
                        <a:cubicBezTo>
                          <a:pt x="3133277" y="17356"/>
                          <a:pt x="3436439" y="-37761"/>
                          <a:pt x="3744913" y="0"/>
                        </a:cubicBezTo>
                        <a:cubicBezTo>
                          <a:pt x="3723182" y="167871"/>
                          <a:pt x="3755138" y="343737"/>
                          <a:pt x="3744913" y="680567"/>
                        </a:cubicBezTo>
                        <a:cubicBezTo>
                          <a:pt x="3734688" y="1017397"/>
                          <a:pt x="3718180" y="1122230"/>
                          <a:pt x="3744913" y="1263909"/>
                        </a:cubicBezTo>
                        <a:cubicBezTo>
                          <a:pt x="3771646" y="1405588"/>
                          <a:pt x="3769761" y="1723174"/>
                          <a:pt x="3744913" y="1879660"/>
                        </a:cubicBezTo>
                        <a:cubicBezTo>
                          <a:pt x="3720065" y="2036146"/>
                          <a:pt x="3715370" y="2242762"/>
                          <a:pt x="3744913" y="2527819"/>
                        </a:cubicBezTo>
                        <a:cubicBezTo>
                          <a:pt x="3774456" y="2812876"/>
                          <a:pt x="3716761" y="3000187"/>
                          <a:pt x="3744913" y="3240793"/>
                        </a:cubicBezTo>
                        <a:cubicBezTo>
                          <a:pt x="3510670" y="3256656"/>
                          <a:pt x="3276478" y="3265480"/>
                          <a:pt x="3158210" y="3240793"/>
                        </a:cubicBezTo>
                        <a:cubicBezTo>
                          <a:pt x="3039942" y="3216106"/>
                          <a:pt x="2725705" y="3219147"/>
                          <a:pt x="2608956" y="3240793"/>
                        </a:cubicBezTo>
                        <a:cubicBezTo>
                          <a:pt x="2492207" y="3262439"/>
                          <a:pt x="2097287" y="3274764"/>
                          <a:pt x="1909906" y="3240793"/>
                        </a:cubicBezTo>
                        <a:cubicBezTo>
                          <a:pt x="1722525" y="3206823"/>
                          <a:pt x="1474228" y="3238630"/>
                          <a:pt x="1323203" y="3240793"/>
                        </a:cubicBezTo>
                        <a:cubicBezTo>
                          <a:pt x="1172178" y="3242956"/>
                          <a:pt x="988762" y="3210488"/>
                          <a:pt x="661601" y="3240793"/>
                        </a:cubicBezTo>
                        <a:cubicBezTo>
                          <a:pt x="334440" y="3271098"/>
                          <a:pt x="256328" y="3224331"/>
                          <a:pt x="0" y="3240793"/>
                        </a:cubicBezTo>
                        <a:cubicBezTo>
                          <a:pt x="5149" y="2947379"/>
                          <a:pt x="6661" y="2911658"/>
                          <a:pt x="0" y="2625042"/>
                        </a:cubicBezTo>
                        <a:cubicBezTo>
                          <a:pt x="-6661" y="2338426"/>
                          <a:pt x="-9031" y="2304068"/>
                          <a:pt x="0" y="2041700"/>
                        </a:cubicBezTo>
                        <a:cubicBezTo>
                          <a:pt x="9031" y="1779332"/>
                          <a:pt x="-31084" y="1660530"/>
                          <a:pt x="0" y="1361133"/>
                        </a:cubicBezTo>
                        <a:cubicBezTo>
                          <a:pt x="31084" y="1061736"/>
                          <a:pt x="3807" y="812131"/>
                          <a:pt x="0" y="648159"/>
                        </a:cubicBezTo>
                        <a:cubicBezTo>
                          <a:pt x="-3807" y="484187"/>
                          <a:pt x="2423" y="228741"/>
                          <a:pt x="0" y="0"/>
                        </a:cubicBezTo>
                        <a:close/>
                      </a:path>
                      <a:path w="3744913" h="3240793" stroke="0" extrusionOk="0">
                        <a:moveTo>
                          <a:pt x="0" y="0"/>
                        </a:moveTo>
                        <a:cubicBezTo>
                          <a:pt x="315092" y="-34708"/>
                          <a:pt x="552745" y="4469"/>
                          <a:pt x="699050" y="0"/>
                        </a:cubicBezTo>
                        <a:cubicBezTo>
                          <a:pt x="845355" y="-4469"/>
                          <a:pt x="1066051" y="1678"/>
                          <a:pt x="1360652" y="0"/>
                        </a:cubicBezTo>
                        <a:cubicBezTo>
                          <a:pt x="1655253" y="-1678"/>
                          <a:pt x="1654126" y="-24154"/>
                          <a:pt x="1947355" y="0"/>
                        </a:cubicBezTo>
                        <a:cubicBezTo>
                          <a:pt x="2240584" y="24154"/>
                          <a:pt x="2348817" y="6290"/>
                          <a:pt x="2646405" y="0"/>
                        </a:cubicBezTo>
                        <a:cubicBezTo>
                          <a:pt x="2943993" y="-6290"/>
                          <a:pt x="3235558" y="5208"/>
                          <a:pt x="3744913" y="0"/>
                        </a:cubicBezTo>
                        <a:cubicBezTo>
                          <a:pt x="3743249" y="155953"/>
                          <a:pt x="3742998" y="319975"/>
                          <a:pt x="3744913" y="583343"/>
                        </a:cubicBezTo>
                        <a:cubicBezTo>
                          <a:pt x="3746828" y="846711"/>
                          <a:pt x="3736192" y="1043296"/>
                          <a:pt x="3744913" y="1199093"/>
                        </a:cubicBezTo>
                        <a:cubicBezTo>
                          <a:pt x="3753635" y="1354890"/>
                          <a:pt x="3737600" y="1585296"/>
                          <a:pt x="3744913" y="1879660"/>
                        </a:cubicBezTo>
                        <a:cubicBezTo>
                          <a:pt x="3752226" y="2174024"/>
                          <a:pt x="3757587" y="2207066"/>
                          <a:pt x="3744913" y="2495411"/>
                        </a:cubicBezTo>
                        <a:cubicBezTo>
                          <a:pt x="3732239" y="2783756"/>
                          <a:pt x="3752956" y="2957582"/>
                          <a:pt x="3744913" y="3240793"/>
                        </a:cubicBezTo>
                        <a:cubicBezTo>
                          <a:pt x="3530275" y="3260043"/>
                          <a:pt x="3401055" y="3248338"/>
                          <a:pt x="3195659" y="3240793"/>
                        </a:cubicBezTo>
                        <a:cubicBezTo>
                          <a:pt x="2990263" y="3233248"/>
                          <a:pt x="2695942" y="3266198"/>
                          <a:pt x="2534058" y="3240793"/>
                        </a:cubicBezTo>
                        <a:cubicBezTo>
                          <a:pt x="2372174" y="3215388"/>
                          <a:pt x="2162440" y="3262295"/>
                          <a:pt x="2022253" y="3240793"/>
                        </a:cubicBezTo>
                        <a:cubicBezTo>
                          <a:pt x="1882067" y="3219291"/>
                          <a:pt x="1523217" y="3273419"/>
                          <a:pt x="1323203" y="3240793"/>
                        </a:cubicBezTo>
                        <a:cubicBezTo>
                          <a:pt x="1123189" y="3208168"/>
                          <a:pt x="828042" y="3254387"/>
                          <a:pt x="661601" y="3240793"/>
                        </a:cubicBezTo>
                        <a:cubicBezTo>
                          <a:pt x="495160" y="3227199"/>
                          <a:pt x="268573" y="3231974"/>
                          <a:pt x="0" y="3240793"/>
                        </a:cubicBezTo>
                        <a:cubicBezTo>
                          <a:pt x="-2612" y="3104369"/>
                          <a:pt x="60" y="2855323"/>
                          <a:pt x="0" y="2657450"/>
                        </a:cubicBezTo>
                        <a:cubicBezTo>
                          <a:pt x="-60" y="2459577"/>
                          <a:pt x="-9847" y="2306875"/>
                          <a:pt x="0" y="2074108"/>
                        </a:cubicBezTo>
                        <a:cubicBezTo>
                          <a:pt x="9847" y="1841341"/>
                          <a:pt x="-13819" y="1580212"/>
                          <a:pt x="0" y="1393541"/>
                        </a:cubicBezTo>
                        <a:cubicBezTo>
                          <a:pt x="13819" y="1206870"/>
                          <a:pt x="2883" y="913337"/>
                          <a:pt x="0" y="745382"/>
                        </a:cubicBezTo>
                        <a:cubicBezTo>
                          <a:pt x="-2883" y="577427"/>
                          <a:pt x="-11967" y="19931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/>
          <a:lstStyle/>
          <a:p>
            <a:pPr>
              <a:defRPr/>
            </a:pP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5. Důležité podmínky pro realizaci</a:t>
            </a:r>
          </a:p>
          <a:p>
            <a:pPr>
              <a:defRPr/>
            </a:pPr>
            <a:endParaRPr lang="cs-CZ" sz="500" b="1" dirty="0">
              <a:latin typeface="Helvetica LT Std" pitchFamily="34" charset="-18"/>
              <a:cs typeface="Segoe UI" pitchFamily="34" charset="0"/>
            </a:endParaRPr>
          </a:p>
          <a:p>
            <a:pPr>
              <a:defRPr/>
            </a:pPr>
            <a:r>
              <a:rPr lang="pl-PL" sz="1100" dirty="0">
                <a:cs typeface="Segoe UI" pitchFamily="34" charset="0"/>
              </a:rPr>
              <a:t>Všechny podmínky pro zapojení do projektu považují obyvatelé Prahy za více či méně podstatné – nejvíce pak návratnost v 88 %, nejméně zachování vzhledu stavby a sdílení s jinými odběrateli (důležité pro bezmála 50 %).</a:t>
            </a:r>
          </a:p>
          <a:p>
            <a:pPr>
              <a:defRPr/>
            </a:pPr>
            <a:endParaRPr lang="pl-PL" sz="1100" dirty="0">
              <a:cs typeface="Segoe UI" pitchFamily="34" charset="0"/>
            </a:endParaRPr>
          </a:p>
          <a:p>
            <a:pPr>
              <a:defRPr/>
            </a:pP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6. Sociodemografika ani typ bydlení ovlivňují </a:t>
            </a:r>
            <a:b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</a:b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názory obyvatel jen minimálně</a:t>
            </a:r>
          </a:p>
          <a:p>
            <a:pPr>
              <a:defRPr/>
            </a:pPr>
            <a:endParaRPr lang="cs-CZ" sz="500" b="1" dirty="0">
              <a:latin typeface="Helvetica LT Std" pitchFamily="34" charset="-18"/>
              <a:cs typeface="Segoe UI" pitchFamily="34" charset="0"/>
            </a:endParaRPr>
          </a:p>
          <a:p>
            <a:pPr>
              <a:buClr>
                <a:srgbClr val="80BD03"/>
              </a:buClr>
              <a:defRPr/>
            </a:pPr>
            <a:r>
              <a:rPr lang="pl-PL" sz="1100" dirty="0">
                <a:cs typeface="Segoe UI" pitchFamily="34" charset="0"/>
              </a:rPr>
              <a:t>Jak podrobně dokumentuje příloha, rozdíly mezi sociodemo-grafickými skupinami a mezi obyvateli podle jejich typu bydlení jsou patrné, avšak nejsou zásadní. Například se ukazuje, </a:t>
            </a:r>
            <a:br>
              <a:rPr lang="pl-PL" sz="1100" dirty="0">
                <a:cs typeface="Segoe UI" pitchFamily="34" charset="0"/>
              </a:rPr>
            </a:br>
            <a:r>
              <a:rPr lang="pl-PL" sz="1100" dirty="0">
                <a:cs typeface="Segoe UI" pitchFamily="34" charset="0"/>
              </a:rPr>
              <a:t>že vysokoškoláci a vysokopříjmoví více podporují obnovitelné zdroje ve městě. Odmítaví vůči účasti v projektu jsou častěji lidé starší a ti z rodinných domů, naopak zapojení do projektu by překvapivě vítali lidé v podnájmu. Vzdělanější lidé více zdůrazňují návratnost a starší lidé méně; zároveň ženy a mladší lidé více zdůrazňují environmentální přínos instalace. S věkem obyvatel </a:t>
            </a:r>
            <a:br>
              <a:rPr lang="pl-PL" sz="1100" dirty="0">
                <a:cs typeface="Segoe UI" pitchFamily="34" charset="0"/>
              </a:rPr>
            </a:br>
            <a:r>
              <a:rPr lang="pl-PL" sz="1100" dirty="0">
                <a:cs typeface="Segoe UI" pitchFamily="34" charset="0"/>
              </a:rPr>
              <a:t>i stářím domu roste důraz na to, aby instalace negativně neovlivnila vzhled stavby. Ženy více oceňují podporu v technic-kých a provozních záležitostech spojenými s projektem. Za pozornost z hlediska aplikace projektu stojí, že rozdíly mezi obyvateli panelových a zděných domů jsou zanedbatelné.</a:t>
            </a:r>
          </a:p>
          <a:p>
            <a:pPr>
              <a:buClr>
                <a:srgbClr val="80BD03"/>
              </a:buClr>
              <a:defRPr/>
            </a:pPr>
            <a:endParaRPr lang="pl-PL" sz="1100" dirty="0">
              <a:cs typeface="Segoe UI" pitchFamily="34" charset="0"/>
            </a:endParaRPr>
          </a:p>
          <a:p>
            <a:pPr>
              <a:defRPr/>
            </a:pPr>
            <a:r>
              <a:rPr lang="cs-CZ" sz="14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7. Reprezentativní názor obyvatel Prahy</a:t>
            </a:r>
          </a:p>
          <a:p>
            <a:pPr>
              <a:defRPr/>
            </a:pPr>
            <a:endParaRPr lang="cs-CZ" sz="500" b="1" dirty="0">
              <a:latin typeface="Helvetica LT Std" pitchFamily="34" charset="-18"/>
              <a:cs typeface="Segoe UI" pitchFamily="34" charset="0"/>
            </a:endParaRPr>
          </a:p>
          <a:p>
            <a:pPr>
              <a:buClr>
                <a:srgbClr val="80BD03"/>
              </a:buClr>
              <a:defRPr/>
            </a:pPr>
            <a:r>
              <a:rPr lang="pl-PL" sz="1100" dirty="0">
                <a:cs typeface="Segoe UI" pitchFamily="34" charset="0"/>
              </a:rPr>
              <a:t>Výsledky se opírají o reprezentativní sběr dat realizovaný na základě námi dodané dotazníkové metodiky agenturou Median </a:t>
            </a:r>
            <a:br>
              <a:rPr lang="pl-PL" sz="1100" dirty="0">
                <a:cs typeface="Segoe UI" pitchFamily="34" charset="0"/>
              </a:rPr>
            </a:br>
            <a:r>
              <a:rPr lang="pl-PL" sz="1100" dirty="0">
                <a:cs typeface="Segoe UI" pitchFamily="34" charset="0"/>
              </a:rPr>
              <a:t>v únoru 2022 na vzorku 1 006 dotazovaných na základě kvótního výběru. Vzhledem k vývoji posledních měsíců lze předpokládat, že zájem o zapojení do projektu komunitní energetiky hl. m. Prahy za stávajících bezpečnostních, ekonomických a energe-tických podmínek ještě dále poroste.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9D528F3-349A-4B98-91BB-0C2ED43DAFA3}"/>
              </a:ext>
            </a:extLst>
          </p:cNvPr>
          <p:cNvSpPr txBox="1"/>
          <p:nvPr/>
        </p:nvSpPr>
        <p:spPr>
          <a:xfrm>
            <a:off x="827086" y="504812"/>
            <a:ext cx="3905687" cy="110799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Sedm klíčových zjištění</a:t>
            </a:r>
          </a:p>
          <a:p>
            <a:endParaRPr lang="cs-CZ" sz="500" b="1" dirty="0">
              <a:solidFill>
                <a:srgbClr val="003E7B"/>
              </a:solidFill>
              <a:effectLst/>
              <a:latin typeface="Lido STF" panose="02000503050000020003" pitchFamily="2" charset="-18"/>
              <a:ea typeface="Calibri" panose="020F0502020204030204" pitchFamily="34" charset="0"/>
              <a:cs typeface="Segoe UI" pitchFamily="34" charset="0"/>
            </a:endParaRPr>
          </a:p>
          <a:p>
            <a:r>
              <a:rPr lang="cs-CZ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 snadnou orientaci nabízíme jednostránkový přehled nejdůležitějších výsledků.</a:t>
            </a:r>
          </a:p>
          <a:p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ovéPole 22">
            <a:extLst>
              <a:ext uri="{FF2B5EF4-FFF2-40B4-BE49-F238E27FC236}">
                <a16:creationId xmlns:a16="http://schemas.microsoft.com/office/drawing/2014/main" id="{496DBB1A-25CD-C381-C22E-281E5F5492D6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2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18382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rázek 24">
            <a:extLst>
              <a:ext uri="{FF2B5EF4-FFF2-40B4-BE49-F238E27FC236}">
                <a16:creationId xmlns:a16="http://schemas.microsoft.com/office/drawing/2014/main" id="{31956F20-ABDE-4D91-A6D8-49084642F5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0"/>
            <a:ext cx="9144001" cy="6858000"/>
          </a:xfrm>
          <a:prstGeom prst="rect">
            <a:avLst/>
          </a:prstGeom>
        </p:spPr>
      </p:pic>
      <p:sp>
        <p:nvSpPr>
          <p:cNvPr id="9" name="TextovéPole 1">
            <a:extLst>
              <a:ext uri="{FF2B5EF4-FFF2-40B4-BE49-F238E27FC236}">
                <a16:creationId xmlns:a16="http://schemas.microsoft.com/office/drawing/2014/main" id="{E1056EAC-0603-4420-8FDF-DA71A474354D}"/>
              </a:ext>
            </a:extLst>
          </p:cNvPr>
          <p:cNvSpPr txBox="1"/>
          <p:nvPr/>
        </p:nvSpPr>
        <p:spPr>
          <a:xfrm>
            <a:off x="755980" y="493459"/>
            <a:ext cx="8128798" cy="57240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 err="1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Reprezentativita</a:t>
            </a: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 výzkumného vzorku </a:t>
            </a: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Calibri" panose="020F0502020204030204" pitchFamily="34" charset="0"/>
              </a:rPr>
              <a:t>#1</a:t>
            </a:r>
            <a:endParaRPr lang="cs-CZ" sz="2800" b="1" dirty="0">
              <a:solidFill>
                <a:srgbClr val="003E7B"/>
              </a:solidFill>
              <a:latin typeface="Lido STF" panose="02000503050000020003" pitchFamily="2" charset="-18"/>
              <a:cs typeface="Segoe UI" pitchFamily="34" charset="0"/>
            </a:endParaRPr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49CD2755-ABEF-4340-A03A-8DB646A07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210573"/>
              </p:ext>
            </p:extLst>
          </p:nvPr>
        </p:nvGraphicFramePr>
        <p:xfrm>
          <a:off x="4675517" y="3156799"/>
          <a:ext cx="3719544" cy="1590025"/>
        </p:xfrm>
        <a:graphic>
          <a:graphicData uri="http://schemas.openxmlformats.org/drawingml/2006/table">
            <a:tbl>
              <a:tblPr/>
              <a:tblGrid>
                <a:gridCol w="1281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436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VZDĚLÁNÍ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ve výzkumu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po vážení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 hl. m. Praze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8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základní nebo bez vzdělání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19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střední bez maturity nebo vyučen/á 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18,3 %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18,3 %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98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střední s maturitou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41,6 %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84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vysokoškolské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35,6 %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34,8 %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34,8 %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4E67A67B-2541-4E3A-98F6-788785C58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541148"/>
              </p:ext>
            </p:extLst>
          </p:nvPr>
        </p:nvGraphicFramePr>
        <p:xfrm>
          <a:off x="827085" y="4067034"/>
          <a:ext cx="3641391" cy="1512278"/>
        </p:xfrm>
        <a:graphic>
          <a:graphicData uri="http://schemas.openxmlformats.org/drawingml/2006/table">
            <a:tbl>
              <a:tblPr/>
              <a:tblGrid>
                <a:gridCol w="81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6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VĚK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ve výzkumu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po vážení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 hl. m. Praze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18-27 let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10,9 %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28-37 let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19,8 %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19,6 %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38-47 let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22,6 %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48-57 let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15,3 %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58-67 let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15,6 %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 a více let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C4C70A4B-E146-4BDC-A155-B8C9AECD8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75527"/>
              </p:ext>
            </p:extLst>
          </p:nvPr>
        </p:nvGraphicFramePr>
        <p:xfrm>
          <a:off x="4675517" y="4848929"/>
          <a:ext cx="3719545" cy="1512278"/>
        </p:xfrm>
        <a:graphic>
          <a:graphicData uri="http://schemas.openxmlformats.org/drawingml/2006/table">
            <a:tbl>
              <a:tblPr/>
              <a:tblGrid>
                <a:gridCol w="1289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6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PŘÍJEM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ve výzkumu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po vážení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 hl. m. Praze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 15 000 Kč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15 001 až 20 000 Kč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24,9 %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20 001 až 30 000 Kč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24,9 %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30 001 až 50 000 Kč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50 001 a více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3313665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nezjištěno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ulka 17">
            <a:extLst>
              <a:ext uri="{FF2B5EF4-FFF2-40B4-BE49-F238E27FC236}">
                <a16:creationId xmlns:a16="http://schemas.microsoft.com/office/drawing/2014/main" id="{8EBD55E1-E1D5-4223-84F5-F7C2425D2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2050295"/>
              </p:ext>
            </p:extLst>
          </p:nvPr>
        </p:nvGraphicFramePr>
        <p:xfrm>
          <a:off x="827085" y="3156799"/>
          <a:ext cx="3641391" cy="801180"/>
        </p:xfrm>
        <a:graphic>
          <a:graphicData uri="http://schemas.openxmlformats.org/drawingml/2006/table">
            <a:tbl>
              <a:tblPr/>
              <a:tblGrid>
                <a:gridCol w="81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3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POHLAVÍ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ve výzkumu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po vážení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 hl. m. Praze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7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muži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ženy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50,9 %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TextovéPole 21">
            <a:extLst>
              <a:ext uri="{FF2B5EF4-FFF2-40B4-BE49-F238E27FC236}">
                <a16:creationId xmlns:a16="http://schemas.microsoft.com/office/drawing/2014/main" id="{5163A926-CEB1-42E5-AEC1-C382CC4D9BF3}"/>
              </a:ext>
            </a:extLst>
          </p:cNvPr>
          <p:cNvSpPr txBox="1"/>
          <p:nvPr/>
        </p:nvSpPr>
        <p:spPr>
          <a:xfrm>
            <a:off x="755979" y="1123126"/>
            <a:ext cx="75609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latin typeface="Segoe UI Light"/>
                <a:cs typeface="Segoe UI"/>
              </a:rPr>
              <a:t>Na základě zaslané dotazníkové metodiky realizovala sběr dat výzkumná agentura </a:t>
            </a:r>
            <a:r>
              <a:rPr lang="cs-CZ" sz="1100" b="1" dirty="0">
                <a:solidFill>
                  <a:srgbClr val="003E7B"/>
                </a:solidFill>
                <a:latin typeface="Segoe UI Light"/>
                <a:cs typeface="Segoe UI"/>
              </a:rPr>
              <a:t>Median, s.r.o.</a:t>
            </a:r>
            <a:r>
              <a:rPr lang="cs-CZ" sz="1100" dirty="0"/>
              <a:t>, v období mezi 11. a 22. únorem 2022</a:t>
            </a:r>
            <a:r>
              <a:rPr lang="cs-CZ" sz="1100" dirty="0">
                <a:latin typeface="Segoe UI Light"/>
                <a:cs typeface="Segoe UI"/>
              </a:rPr>
              <a:t>. Finální výzkumný vzorek představuje odpovědi od </a:t>
            </a:r>
            <a:r>
              <a:rPr lang="cs-CZ" sz="1100" b="1" dirty="0">
                <a:solidFill>
                  <a:srgbClr val="003E7B"/>
                </a:solidFill>
                <a:latin typeface="Segoe UI Light"/>
                <a:cs typeface="Segoe UI"/>
              </a:rPr>
              <a:t>1 006 respondentů a respondentek</a:t>
            </a:r>
            <a:r>
              <a:rPr lang="cs-CZ" sz="1100" dirty="0">
                <a:latin typeface="Segoe UI Light"/>
                <a:cs typeface="Segoe UI"/>
              </a:rPr>
              <a:t>. Formou on-line dotazování (metoda CAWI) se uskutečnilo 805 platných rozhovorů a formou osobního dotazování za pomoci tabletu (metoda CAPI) provedli tazatelé a tazatelky 201 platných rozhovorů.</a:t>
            </a:r>
          </a:p>
          <a:p>
            <a:endParaRPr lang="cs-CZ" sz="500" dirty="0">
              <a:latin typeface="Segoe UI Light"/>
              <a:cs typeface="Segoe UI"/>
            </a:endParaRPr>
          </a:p>
          <a:p>
            <a:r>
              <a:rPr lang="cs-CZ" sz="1100" dirty="0">
                <a:latin typeface="Segoe UI Light"/>
                <a:cs typeface="Segoe UI"/>
              </a:rPr>
              <a:t>Pro dosažení </a:t>
            </a:r>
            <a:r>
              <a:rPr lang="cs-CZ" sz="1100" b="1" dirty="0">
                <a:solidFill>
                  <a:srgbClr val="003E7B"/>
                </a:solidFill>
                <a:latin typeface="Segoe UI Light"/>
                <a:cs typeface="Segoe UI"/>
              </a:rPr>
              <a:t>reprezentativity </a:t>
            </a:r>
            <a:r>
              <a:rPr lang="cs-CZ" sz="1100" dirty="0">
                <a:latin typeface="Segoe UI Light"/>
                <a:cs typeface="Segoe UI"/>
              </a:rPr>
              <a:t>dat byli zúčastnění vybráni metodou </a:t>
            </a:r>
            <a:r>
              <a:rPr lang="cs-CZ" sz="1100" b="1" dirty="0">
                <a:solidFill>
                  <a:srgbClr val="003E7B"/>
                </a:solidFill>
                <a:latin typeface="Segoe UI Light"/>
                <a:cs typeface="Segoe UI"/>
              </a:rPr>
              <a:t>kvótního výběru </a:t>
            </a:r>
            <a:r>
              <a:rPr lang="cs-CZ" sz="1100" dirty="0">
                <a:latin typeface="Segoe UI Light"/>
                <a:cs typeface="Segoe UI"/>
              </a:rPr>
              <a:t>(pohlaví, věk, vzdělání, příjem, obvod hl. m. Prahy, frekvence používání internetu). Na kvótách bylo vyřazeno 23 respondentů v CATI, dalších 16 pak bylo vyřazeno při zpracování z důvodu uvedení jiného bydliště, než je Praha, 20 dotazníků zůstalo nedokončených. V CAWI vypadlo na kvótách 33 respondentů, 43 dotazníků pak zůstalo nedokončených. Celkově bylo s pozvánkou k účasti v CAWI části výzkumu osloveno 2 130 respondentů. Získaný vzorek byl následně dovažován (váhy v rozmezí 0,5 – 2,0).</a:t>
            </a:r>
          </a:p>
          <a:p>
            <a:endParaRPr lang="cs-CZ" sz="500" b="1" dirty="0">
              <a:solidFill>
                <a:srgbClr val="003E7B"/>
              </a:solidFill>
              <a:latin typeface="Segoe UI Light"/>
              <a:cs typeface="Segoe UI"/>
            </a:endParaRPr>
          </a:p>
          <a:p>
            <a:r>
              <a:rPr lang="cs-CZ" sz="1100" b="1" dirty="0">
                <a:solidFill>
                  <a:srgbClr val="003E7B"/>
                </a:solidFill>
                <a:latin typeface="Segoe UI Light"/>
                <a:cs typeface="Segoe UI"/>
              </a:rPr>
              <a:t>Podle srovnání s daty Českého statistického úřadu je vzorek reprezentativní pro populaci hl. m. Prahy ve věku od 18 let. </a:t>
            </a:r>
          </a:p>
        </p:txBody>
      </p:sp>
      <p:sp>
        <p:nvSpPr>
          <p:cNvPr id="17" name="TextovéPole 22">
            <a:extLst>
              <a:ext uri="{FF2B5EF4-FFF2-40B4-BE49-F238E27FC236}">
                <a16:creationId xmlns:a16="http://schemas.microsoft.com/office/drawing/2014/main" id="{B8901BBE-DBCC-C56A-CC7B-12824F55E069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3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97923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rázek 24">
            <a:extLst>
              <a:ext uri="{FF2B5EF4-FFF2-40B4-BE49-F238E27FC236}">
                <a16:creationId xmlns:a16="http://schemas.microsoft.com/office/drawing/2014/main" id="{31956F20-ABDE-4D91-A6D8-49084642F55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0"/>
            <a:ext cx="9144001" cy="6858000"/>
          </a:xfrm>
          <a:prstGeom prst="rect">
            <a:avLst/>
          </a:prstGeom>
        </p:spPr>
      </p:pic>
      <p:sp>
        <p:nvSpPr>
          <p:cNvPr id="9" name="TextovéPole 1">
            <a:extLst>
              <a:ext uri="{FF2B5EF4-FFF2-40B4-BE49-F238E27FC236}">
                <a16:creationId xmlns:a16="http://schemas.microsoft.com/office/drawing/2014/main" id="{E1056EAC-0603-4420-8FDF-DA71A474354D}"/>
              </a:ext>
            </a:extLst>
          </p:cNvPr>
          <p:cNvSpPr txBox="1"/>
          <p:nvPr/>
        </p:nvSpPr>
        <p:spPr>
          <a:xfrm>
            <a:off x="755980" y="493459"/>
            <a:ext cx="8128798" cy="57240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 err="1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Reprezentativita</a:t>
            </a: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 výzkumného vzorku </a:t>
            </a: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Calibri" panose="020F0502020204030204" pitchFamily="34" charset="0"/>
              </a:rPr>
              <a:t>#2</a:t>
            </a:r>
            <a:endParaRPr lang="cs-CZ" sz="2800" b="1" dirty="0">
              <a:solidFill>
                <a:srgbClr val="003E7B"/>
              </a:solidFill>
              <a:latin typeface="Lido STF" panose="02000503050000020003" pitchFamily="2" charset="-18"/>
              <a:cs typeface="Segoe UI" pitchFamily="34" charset="0"/>
            </a:endParaRP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C4C70A4B-E146-4BDC-A155-B8C9AECD8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90827"/>
              </p:ext>
            </p:extLst>
          </p:nvPr>
        </p:nvGraphicFramePr>
        <p:xfrm>
          <a:off x="827092" y="1311693"/>
          <a:ext cx="3719543" cy="2286002"/>
        </p:xfrm>
        <a:graphic>
          <a:graphicData uri="http://schemas.openxmlformats.org/drawingml/2006/table">
            <a:tbl>
              <a:tblPr/>
              <a:tblGrid>
                <a:gridCol w="1123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69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OBVOD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ve výzkumu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po vážení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 hl. m. Praze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1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2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3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4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5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6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11,3 %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360122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7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6500305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8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5768977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9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14,8 %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4010563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Praha 10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14,5 %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0333342"/>
                  </a:ext>
                </a:extLst>
              </a:tr>
            </a:tbl>
          </a:graphicData>
        </a:graphic>
      </p:graphicFrame>
      <p:graphicFrame>
        <p:nvGraphicFramePr>
          <p:cNvPr id="14" name="Tabulka 13">
            <a:extLst>
              <a:ext uri="{FF2B5EF4-FFF2-40B4-BE49-F238E27FC236}">
                <a16:creationId xmlns:a16="http://schemas.microsoft.com/office/drawing/2014/main" id="{2A0BF944-032E-4BE5-BBAD-8E545526B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672424"/>
              </p:ext>
            </p:extLst>
          </p:nvPr>
        </p:nvGraphicFramePr>
        <p:xfrm>
          <a:off x="4675517" y="1311693"/>
          <a:ext cx="3641391" cy="1075006"/>
        </p:xfrm>
        <a:graphic>
          <a:graphicData uri="http://schemas.openxmlformats.org/drawingml/2006/table">
            <a:tbl>
              <a:tblPr/>
              <a:tblGrid>
                <a:gridCol w="812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3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833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INTERNET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ve výzkumu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 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po vážení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Zastoupení</a:t>
                      </a:r>
                      <a:b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100" b="1" i="0" u="none" strike="noStrike" dirty="0">
                          <a:solidFill>
                            <a:srgbClr val="003E7B"/>
                          </a:solidFill>
                          <a:effectLst/>
                          <a:latin typeface="+mn-lt"/>
                        </a:rPr>
                        <a:t>v hl. m. Praze</a:t>
                      </a:r>
                    </a:p>
                  </a:txBody>
                  <a:tcPr marL="8792" marR="8792" marT="8792" marB="0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7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denně, téměř denně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80,0 %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80,7 %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méně často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12,4 %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12,1 %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vůbec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7,6 %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7,2 %</a:t>
                      </a:r>
                    </a:p>
                  </a:txBody>
                  <a:tcPr marL="8792" marR="8792" marT="87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5882034"/>
                  </a:ext>
                </a:extLst>
              </a:tr>
            </a:tbl>
          </a:graphicData>
        </a:graphic>
      </p:graphicFrame>
      <p:sp>
        <p:nvSpPr>
          <p:cNvPr id="23" name="TextovéPole 22">
            <a:extLst>
              <a:ext uri="{FF2B5EF4-FFF2-40B4-BE49-F238E27FC236}">
                <a16:creationId xmlns:a16="http://schemas.microsoft.com/office/drawing/2014/main" id="{1237F338-304C-811F-7FF1-DC3A825E7EFB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4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90692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exteriér, den&#10;&#10;Popis byl vytvořen automaticky">
            <a:extLst>
              <a:ext uri="{FF2B5EF4-FFF2-40B4-BE49-F238E27FC236}">
                <a16:creationId xmlns:a16="http://schemas.microsoft.com/office/drawing/2014/main" id="{26F34562-156E-FB7F-E05E-02027845E7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855EB668-F9CF-4426-995D-AA9E3FBE4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2512885"/>
              </p:ext>
            </p:extLst>
          </p:nvPr>
        </p:nvGraphicFramePr>
        <p:xfrm>
          <a:off x="827089" y="1873770"/>
          <a:ext cx="7489825" cy="391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1">
            <a:extLst>
              <a:ext uri="{FF2B5EF4-FFF2-40B4-BE49-F238E27FC236}">
                <a16:creationId xmlns:a16="http://schemas.microsoft.com/office/drawing/2014/main" id="{E1056EAC-0603-4420-8FDF-DA71A474354D}"/>
              </a:ext>
            </a:extLst>
          </p:cNvPr>
          <p:cNvSpPr txBox="1"/>
          <p:nvPr/>
        </p:nvSpPr>
        <p:spPr>
          <a:xfrm>
            <a:off x="755979" y="491529"/>
            <a:ext cx="8128798" cy="57240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/>
              </a:rPr>
              <a:t>Více solárních panelů na střechy domů!</a:t>
            </a:r>
            <a:endParaRPr lang="cs-CZ" sz="2400" b="1" dirty="0">
              <a:solidFill>
                <a:srgbClr val="003E7B"/>
              </a:solidFill>
              <a:latin typeface="Lido STF" panose="02000503050000020003" pitchFamily="2" charset="-18"/>
              <a:cs typeface="Segoe UI" pitchFamily="34" charset="0"/>
            </a:endParaRPr>
          </a:p>
        </p:txBody>
      </p:sp>
      <p:sp>
        <p:nvSpPr>
          <p:cNvPr id="12" name="TextovéPole 1">
            <a:extLst>
              <a:ext uri="{FF2B5EF4-FFF2-40B4-BE49-F238E27FC236}">
                <a16:creationId xmlns:a16="http://schemas.microsoft.com/office/drawing/2014/main" id="{07055A12-8BC4-4B11-ABA6-17114A4EFC29}"/>
              </a:ext>
            </a:extLst>
          </p:cNvPr>
          <p:cNvSpPr txBox="1"/>
          <p:nvPr/>
        </p:nvSpPr>
        <p:spPr>
          <a:xfrm>
            <a:off x="827086" y="5523378"/>
            <a:ext cx="796003" cy="26074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/>
              <a:t>n = 1 006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D4CA687-625A-4D04-A149-2D8C866F129C}"/>
              </a:ext>
            </a:extLst>
          </p:cNvPr>
          <p:cNvSpPr txBox="1"/>
          <p:nvPr/>
        </p:nvSpPr>
        <p:spPr>
          <a:xfrm>
            <a:off x="755980" y="5849437"/>
            <a:ext cx="7560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>
                <a:cs typeface="Segoe UI" pitchFamily="34" charset="0"/>
              </a:rPr>
              <a:t>Souhlasíte či nesouhlasíte s tím, aby se pro výrobu elektrické energie více používaly solární panely instalované na střechách domů? </a:t>
            </a:r>
          </a:p>
        </p:txBody>
      </p:sp>
      <p:sp>
        <p:nvSpPr>
          <p:cNvPr id="10" name="TextovéPole 22">
            <a:extLst>
              <a:ext uri="{FF2B5EF4-FFF2-40B4-BE49-F238E27FC236}">
                <a16:creationId xmlns:a16="http://schemas.microsoft.com/office/drawing/2014/main" id="{35915F44-2FBC-4282-B8D2-7CF804D0DF33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5</a:t>
            </a:fld>
            <a:endParaRPr lang="cs-CZ" sz="11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C8B1BD-8CB0-451F-904E-15895A2D4739}"/>
              </a:ext>
            </a:extLst>
          </p:cNvPr>
          <p:cNvSpPr txBox="1"/>
          <p:nvPr/>
        </p:nvSpPr>
        <p:spPr>
          <a:xfrm>
            <a:off x="755979" y="1123126"/>
            <a:ext cx="76768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Segoe UI Light"/>
                <a:cs typeface="Segoe UI"/>
              </a:rPr>
              <a:t>Souhlasí Pražané a Pražanky s tím, aby se pro výrobu elektrické energie více používaly solární panely instalované na střechách domů?</a:t>
            </a:r>
            <a:endParaRPr lang="cs-CZ" sz="1500" dirty="0">
              <a:latin typeface="Segoe UI Light"/>
              <a:ea typeface="+mn-lt"/>
              <a:cs typeface="+mn-lt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6142588-D2DC-4034-9A0A-A59F00284F40}"/>
              </a:ext>
            </a:extLst>
          </p:cNvPr>
          <p:cNvSpPr txBox="1"/>
          <p:nvPr/>
        </p:nvSpPr>
        <p:spPr>
          <a:xfrm>
            <a:off x="4536447" y="2793524"/>
            <a:ext cx="3631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i="1" dirty="0">
                <a:cs typeface="Segoe UI"/>
              </a:rPr>
              <a:t>„Instalování solárních panelů na střechy domů pro výrobu elektřiny má mezi obyvateli Prahy velkou podporu: </a:t>
            </a:r>
            <a:r>
              <a:rPr lang="cs-CZ" sz="1500" b="1" i="1" dirty="0">
                <a:solidFill>
                  <a:srgbClr val="003E7B"/>
                </a:solidFill>
                <a:cs typeface="Segoe UI"/>
              </a:rPr>
              <a:t>souhlasí </a:t>
            </a:r>
            <a:br>
              <a:rPr lang="cs-CZ" sz="1500" b="1" i="1" dirty="0">
                <a:solidFill>
                  <a:srgbClr val="003E7B"/>
                </a:solidFill>
                <a:cs typeface="Segoe UI"/>
              </a:rPr>
            </a:br>
            <a:r>
              <a:rPr lang="cs-CZ" sz="1500" b="1" i="1" dirty="0">
                <a:solidFill>
                  <a:srgbClr val="003E7B"/>
                </a:solidFill>
                <a:cs typeface="Segoe UI"/>
              </a:rPr>
              <a:t>s ní 76 % veřejnosti</a:t>
            </a:r>
            <a:r>
              <a:rPr lang="cs-CZ" sz="1500" i="1" dirty="0">
                <a:cs typeface="Segoe UI"/>
              </a:rPr>
              <a:t>. Pouze 11 % nesouhlasí, zbývající nemají na tuto otázku jasný názor nebo na ni nedokážou odpovědět.“</a:t>
            </a:r>
            <a:endParaRPr lang="cs-CZ" sz="1500" i="1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98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 descr="Obsah obrázku exteriér, den&#10;&#10;Popis byl vytvořen automaticky">
            <a:extLst>
              <a:ext uri="{FF2B5EF4-FFF2-40B4-BE49-F238E27FC236}">
                <a16:creationId xmlns:a16="http://schemas.microsoft.com/office/drawing/2014/main" id="{6BDA63ED-198F-3D9E-CCC6-5564CA2166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855EB668-F9CF-4426-995D-AA9E3FBE4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9981894"/>
              </p:ext>
            </p:extLst>
          </p:nvPr>
        </p:nvGraphicFramePr>
        <p:xfrm>
          <a:off x="827089" y="1873770"/>
          <a:ext cx="7489825" cy="391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1">
            <a:extLst>
              <a:ext uri="{FF2B5EF4-FFF2-40B4-BE49-F238E27FC236}">
                <a16:creationId xmlns:a16="http://schemas.microsoft.com/office/drawing/2014/main" id="{E1056EAC-0603-4420-8FDF-DA71A474354D}"/>
              </a:ext>
            </a:extLst>
          </p:cNvPr>
          <p:cNvSpPr txBox="1"/>
          <p:nvPr/>
        </p:nvSpPr>
        <p:spPr>
          <a:xfrm>
            <a:off x="755980" y="493459"/>
            <a:ext cx="8128798" cy="57240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/>
              </a:rPr>
              <a:t>Pražané souhlasí s podporou hl. m. Prahy</a:t>
            </a:r>
            <a:endParaRPr lang="cs-CZ" sz="2400" b="1" dirty="0">
              <a:solidFill>
                <a:srgbClr val="003E7B"/>
              </a:solidFill>
              <a:latin typeface="Lido STF" panose="02000503050000020003" pitchFamily="2" charset="-18"/>
              <a:cs typeface="Segoe UI" pitchFamily="34" charset="0"/>
            </a:endParaRPr>
          </a:p>
        </p:txBody>
      </p:sp>
      <p:sp>
        <p:nvSpPr>
          <p:cNvPr id="12" name="TextovéPole 1">
            <a:extLst>
              <a:ext uri="{FF2B5EF4-FFF2-40B4-BE49-F238E27FC236}">
                <a16:creationId xmlns:a16="http://schemas.microsoft.com/office/drawing/2014/main" id="{07055A12-8BC4-4B11-ABA6-17114A4EFC29}"/>
              </a:ext>
            </a:extLst>
          </p:cNvPr>
          <p:cNvSpPr txBox="1"/>
          <p:nvPr/>
        </p:nvSpPr>
        <p:spPr>
          <a:xfrm>
            <a:off x="827086" y="5523378"/>
            <a:ext cx="796003" cy="26074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/>
              <a:t>n = 2 762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D4CA687-625A-4D04-A149-2D8C866F129C}"/>
              </a:ext>
            </a:extLst>
          </p:cNvPr>
          <p:cNvSpPr txBox="1"/>
          <p:nvPr/>
        </p:nvSpPr>
        <p:spPr>
          <a:xfrm>
            <a:off x="755980" y="5849437"/>
            <a:ext cx="7560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>
                <a:cs typeface="Segoe UI" pitchFamily="34" charset="0"/>
              </a:rPr>
              <a:t>Souhlasíte či nesouhlasíte s tím, aby hlavní město Praha aktivně podporovalo instalování solárních panelů na střechy domů pro výrobu elektrické energie?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C8B1BD-8CB0-451F-904E-15895A2D4739}"/>
              </a:ext>
            </a:extLst>
          </p:cNvPr>
          <p:cNvSpPr txBox="1"/>
          <p:nvPr/>
        </p:nvSpPr>
        <p:spPr>
          <a:xfrm>
            <a:off x="755979" y="1123126"/>
            <a:ext cx="76768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Segoe UI Light"/>
                <a:cs typeface="Segoe UI"/>
              </a:rPr>
              <a:t>Co si myslí pražská veřejnost o tom, že by město aktivně podporovalo instalování solárních panelů na střechy domů pro výrobu elektřiny?</a:t>
            </a:r>
            <a:endParaRPr lang="cs-CZ" sz="1500" dirty="0">
              <a:latin typeface="Segoe UI Light"/>
              <a:ea typeface="+mn-lt"/>
              <a:cs typeface="+mn-lt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6142588-D2DC-4034-9A0A-A59F00284F40}"/>
              </a:ext>
            </a:extLst>
          </p:cNvPr>
          <p:cNvSpPr txBox="1"/>
          <p:nvPr/>
        </p:nvSpPr>
        <p:spPr>
          <a:xfrm>
            <a:off x="4594389" y="3205697"/>
            <a:ext cx="363158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i="1" dirty="0">
                <a:latin typeface="Segoe UI Light"/>
                <a:cs typeface="Segoe UI"/>
              </a:rPr>
              <a:t>„</a:t>
            </a:r>
            <a:r>
              <a:rPr lang="cs-CZ" sz="1500" b="1" i="1" dirty="0">
                <a:solidFill>
                  <a:srgbClr val="003E7B"/>
                </a:solidFill>
                <a:latin typeface="Segoe UI Light"/>
                <a:cs typeface="Segoe UI"/>
              </a:rPr>
              <a:t>Celých 76 % Pražanů a Pražanek se domnívá, že by hl. m. Praha měla aktivně podporovat instalování solárních panelů </a:t>
            </a:r>
            <a:br>
              <a:rPr lang="cs-CZ" sz="1500" b="1" i="1" dirty="0">
                <a:solidFill>
                  <a:srgbClr val="003E7B"/>
                </a:solidFill>
                <a:latin typeface="Segoe UI Light"/>
                <a:cs typeface="Segoe UI"/>
              </a:rPr>
            </a:br>
            <a:r>
              <a:rPr lang="cs-CZ" sz="1500" b="1" i="1" dirty="0">
                <a:solidFill>
                  <a:srgbClr val="003E7B"/>
                </a:solidFill>
                <a:latin typeface="Segoe UI Light"/>
                <a:cs typeface="Segoe UI"/>
              </a:rPr>
              <a:t>na střechy domů. </a:t>
            </a:r>
            <a:r>
              <a:rPr lang="cs-CZ" sz="1500" i="1" dirty="0">
                <a:latin typeface="Segoe UI Light"/>
                <a:cs typeface="Segoe UI"/>
              </a:rPr>
              <a:t>Opačný názor má </a:t>
            </a:r>
            <a:br>
              <a:rPr lang="cs-CZ" sz="1500" i="1" dirty="0">
                <a:latin typeface="Segoe UI Light"/>
                <a:cs typeface="Segoe UI"/>
              </a:rPr>
            </a:br>
            <a:r>
              <a:rPr lang="cs-CZ" sz="1500" i="1" dirty="0">
                <a:latin typeface="Segoe UI Light"/>
                <a:cs typeface="Segoe UI"/>
              </a:rPr>
              <a:t>pouze 12 % obyvatel.“</a:t>
            </a:r>
            <a:endParaRPr lang="cs-CZ" sz="1500" i="1" dirty="0">
              <a:latin typeface="Segoe UI Light"/>
              <a:ea typeface="+mn-lt"/>
              <a:cs typeface="+mn-lt"/>
            </a:endParaRPr>
          </a:p>
        </p:txBody>
      </p:sp>
      <p:sp>
        <p:nvSpPr>
          <p:cNvPr id="18" name="TextovéPole 22">
            <a:extLst>
              <a:ext uri="{FF2B5EF4-FFF2-40B4-BE49-F238E27FC236}">
                <a16:creationId xmlns:a16="http://schemas.microsoft.com/office/drawing/2014/main" id="{C97AB96B-8BD0-4DBF-7E3D-7D1280691519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6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2920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Obsah obrázku exteriér, den&#10;&#10;Popis byl vytvořen automaticky">
            <a:extLst>
              <a:ext uri="{FF2B5EF4-FFF2-40B4-BE49-F238E27FC236}">
                <a16:creationId xmlns:a16="http://schemas.microsoft.com/office/drawing/2014/main" id="{605CF515-ECEB-26F9-C89C-CAA3E2E23B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A6F58FF-586E-4A38-998B-E235A9A0B879}"/>
              </a:ext>
            </a:extLst>
          </p:cNvPr>
          <p:cNvSpPr txBox="1"/>
          <p:nvPr/>
        </p:nvSpPr>
        <p:spPr>
          <a:xfrm>
            <a:off x="755979" y="493460"/>
            <a:ext cx="7634985" cy="954005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 pitchFamily="34" charset="0"/>
              </a:rPr>
              <a:t>Nejen návratnost a nenáročnost pro účastníky</a:t>
            </a:r>
          </a:p>
        </p:txBody>
      </p: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C8094095-9448-4B85-A949-DD8DEB1941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2986439"/>
              </p:ext>
            </p:extLst>
          </p:nvPr>
        </p:nvGraphicFramePr>
        <p:xfrm>
          <a:off x="827088" y="3039291"/>
          <a:ext cx="7489824" cy="2744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6A712CFF-09CE-4867-B51C-2E529E59BD5E}"/>
              </a:ext>
            </a:extLst>
          </p:cNvPr>
          <p:cNvSpPr txBox="1"/>
          <p:nvPr/>
        </p:nvSpPr>
        <p:spPr>
          <a:xfrm>
            <a:off x="755980" y="5849437"/>
            <a:ext cx="75609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>
                <a:cs typeface="Segoe UI" pitchFamily="34" charset="0"/>
              </a:rPr>
              <a:t>Za jakých podmínek byste uvažoval(a) o tom, aby váš dům byl solárními panely vybaven?</a:t>
            </a:r>
          </a:p>
        </p:txBody>
      </p:sp>
      <p:sp>
        <p:nvSpPr>
          <p:cNvPr id="8" name="TextovéPole 1">
            <a:extLst>
              <a:ext uri="{FF2B5EF4-FFF2-40B4-BE49-F238E27FC236}">
                <a16:creationId xmlns:a16="http://schemas.microsoft.com/office/drawing/2014/main" id="{4567BE0C-D050-4293-86DF-2523580E96DA}"/>
              </a:ext>
            </a:extLst>
          </p:cNvPr>
          <p:cNvSpPr txBox="1"/>
          <p:nvPr/>
        </p:nvSpPr>
        <p:spPr>
          <a:xfrm>
            <a:off x="827086" y="5523378"/>
            <a:ext cx="796003" cy="26074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/>
              <a:t>n = 1 006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8860E17-0C72-4AF5-A363-9D4CE01DDEA9}"/>
              </a:ext>
            </a:extLst>
          </p:cNvPr>
          <p:cNvSpPr txBox="1"/>
          <p:nvPr/>
        </p:nvSpPr>
        <p:spPr>
          <a:xfrm>
            <a:off x="755979" y="1123126"/>
            <a:ext cx="756093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Segoe UI Light"/>
                <a:ea typeface="+mn-lt"/>
                <a:cs typeface="Segoe UI"/>
              </a:rPr>
              <a:t>Jaké podmínky by považovali zúčastnění za důležité pro své rozhodování, zda se zapojit do projektu?</a:t>
            </a:r>
          </a:p>
          <a:p>
            <a:endParaRPr lang="cs-CZ" sz="500" dirty="0">
              <a:latin typeface="Segoe UI Light"/>
              <a:ea typeface="+mn-lt"/>
              <a:cs typeface="Segoe UI"/>
            </a:endParaRPr>
          </a:p>
          <a:p>
            <a:r>
              <a:rPr lang="cs-CZ" sz="1500" i="1" dirty="0">
                <a:latin typeface="Segoe UI Light"/>
                <a:ea typeface="+mn-lt"/>
                <a:cs typeface="Segoe UI"/>
              </a:rPr>
              <a:t>„Jak ukazuje reprezentativní průzkum, pro Pražany a Pražanky jsou </a:t>
            </a:r>
            <a:r>
              <a:rPr lang="cs-CZ" sz="1500" b="1" i="1" dirty="0">
                <a:solidFill>
                  <a:srgbClr val="003E7B"/>
                </a:solidFill>
                <a:latin typeface="Segoe UI Light"/>
                <a:ea typeface="+mn-lt"/>
                <a:cs typeface="Segoe UI"/>
              </a:rPr>
              <a:t>významné prakticky všechny podmínky pro realizaci projektu</a:t>
            </a:r>
            <a:r>
              <a:rPr lang="cs-CZ" sz="1500" i="1" dirty="0">
                <a:latin typeface="Segoe UI Light"/>
                <a:ea typeface="+mn-lt"/>
                <a:cs typeface="Segoe UI"/>
              </a:rPr>
              <a:t>, na které jsme se ptali. </a:t>
            </a:r>
            <a:r>
              <a:rPr lang="cs-CZ" sz="1500" b="1" i="1" dirty="0">
                <a:solidFill>
                  <a:srgbClr val="003E7B"/>
                </a:solidFill>
                <a:latin typeface="Segoe UI Light"/>
                <a:ea typeface="+mn-lt"/>
                <a:cs typeface="Segoe UI"/>
              </a:rPr>
              <a:t>Nejvyšší důležitost má pro dotázané návratnost – která je extrémně či hodně důležitá pro 88 %</a:t>
            </a:r>
            <a:r>
              <a:rPr lang="cs-CZ" sz="1500" i="1" dirty="0">
                <a:latin typeface="Segoe UI Light"/>
                <a:ea typeface="+mn-lt"/>
                <a:cs typeface="Segoe UI"/>
              </a:rPr>
              <a:t>. Následující provozní  a administrativní podmínky, nicméně i podmínky ohledně zachování vzhledu stavby a možnost sdílení s jinými odběrateli má význam pro bezmála 50 % oslovených.“</a:t>
            </a:r>
            <a:endParaRPr lang="cs-CZ" sz="1500" i="1" dirty="0">
              <a:latin typeface="Segoe UI Light"/>
              <a:ea typeface="+mn-lt"/>
              <a:cs typeface="+mn-lt"/>
            </a:endParaRPr>
          </a:p>
        </p:txBody>
      </p:sp>
      <p:sp>
        <p:nvSpPr>
          <p:cNvPr id="16" name="TextovéPole 22">
            <a:extLst>
              <a:ext uri="{FF2B5EF4-FFF2-40B4-BE49-F238E27FC236}">
                <a16:creationId xmlns:a16="http://schemas.microsoft.com/office/drawing/2014/main" id="{5495D1AD-F696-11D2-B552-5BB4A419D195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7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575038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 descr="Obsah obrázku exteriér, den&#10;&#10;Popis byl vytvořen automaticky">
            <a:extLst>
              <a:ext uri="{FF2B5EF4-FFF2-40B4-BE49-F238E27FC236}">
                <a16:creationId xmlns:a16="http://schemas.microsoft.com/office/drawing/2014/main" id="{A879ED2E-D3DE-EC11-56C9-CAE4B72CE7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graphicFrame>
        <p:nvGraphicFramePr>
          <p:cNvPr id="14" name="Graf 13">
            <a:extLst>
              <a:ext uri="{FF2B5EF4-FFF2-40B4-BE49-F238E27FC236}">
                <a16:creationId xmlns:a16="http://schemas.microsoft.com/office/drawing/2014/main" id="{855EB668-F9CF-4426-995D-AA9E3FBE41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6283961"/>
              </p:ext>
            </p:extLst>
          </p:nvPr>
        </p:nvGraphicFramePr>
        <p:xfrm>
          <a:off x="827089" y="1873770"/>
          <a:ext cx="7489825" cy="391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ovéPole 1">
            <a:extLst>
              <a:ext uri="{FF2B5EF4-FFF2-40B4-BE49-F238E27FC236}">
                <a16:creationId xmlns:a16="http://schemas.microsoft.com/office/drawing/2014/main" id="{E1056EAC-0603-4420-8FDF-DA71A474354D}"/>
              </a:ext>
            </a:extLst>
          </p:cNvPr>
          <p:cNvSpPr txBox="1"/>
          <p:nvPr/>
        </p:nvSpPr>
        <p:spPr>
          <a:xfrm>
            <a:off x="755980" y="493459"/>
            <a:ext cx="8128798" cy="57240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/>
              </a:rPr>
              <a:t>Vysoký zájem o nabídku PSOE</a:t>
            </a:r>
            <a:endParaRPr lang="cs-CZ" sz="2400" b="1" dirty="0">
              <a:solidFill>
                <a:srgbClr val="003E7B"/>
              </a:solidFill>
              <a:latin typeface="Lido STF" panose="02000503050000020003" pitchFamily="2" charset="-18"/>
              <a:cs typeface="Segoe UI" pitchFamily="34" charset="0"/>
            </a:endParaRPr>
          </a:p>
        </p:txBody>
      </p:sp>
      <p:sp>
        <p:nvSpPr>
          <p:cNvPr id="12" name="TextovéPole 1">
            <a:extLst>
              <a:ext uri="{FF2B5EF4-FFF2-40B4-BE49-F238E27FC236}">
                <a16:creationId xmlns:a16="http://schemas.microsoft.com/office/drawing/2014/main" id="{07055A12-8BC4-4B11-ABA6-17114A4EFC29}"/>
              </a:ext>
            </a:extLst>
          </p:cNvPr>
          <p:cNvSpPr txBox="1"/>
          <p:nvPr/>
        </p:nvSpPr>
        <p:spPr>
          <a:xfrm>
            <a:off x="827086" y="5523378"/>
            <a:ext cx="796003" cy="26074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900" dirty="0"/>
              <a:t>n = 1 006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D4CA687-625A-4D04-A149-2D8C866F129C}"/>
              </a:ext>
            </a:extLst>
          </p:cNvPr>
          <p:cNvSpPr txBox="1"/>
          <p:nvPr/>
        </p:nvSpPr>
        <p:spPr>
          <a:xfrm>
            <a:off x="755980" y="5849437"/>
            <a:ext cx="756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i="1" dirty="0">
                <a:cs typeface="Segoe UI" pitchFamily="34" charset="0"/>
              </a:rPr>
              <a:t>Uvažoval byste nebo neuvažoval o osazení vašeho domu solárními panely, kdyby všechny podmínky uvedené v předchozí otázce garantovalo přímo hl. město Praha a tím výstavbu výroben podporovalo?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C8B1BD-8CB0-451F-904E-15895A2D4739}"/>
              </a:ext>
            </a:extLst>
          </p:cNvPr>
          <p:cNvSpPr txBox="1"/>
          <p:nvPr/>
        </p:nvSpPr>
        <p:spPr>
          <a:xfrm>
            <a:off x="755979" y="1123126"/>
            <a:ext cx="76768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Segoe UI Light"/>
                <a:cs typeface="Segoe UI"/>
              </a:rPr>
              <a:t>Pokud by byly splněny všechny podmínky uvedené v předchozí otázce, uvažovali by obyvatelé Prahy o zapojení do Pražského společenství obnovitelné energie?</a:t>
            </a:r>
            <a:endParaRPr lang="cs-CZ" sz="1500" dirty="0">
              <a:latin typeface="Segoe UI Light"/>
              <a:ea typeface="+mn-lt"/>
              <a:cs typeface="+mn-lt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6142588-D2DC-4034-9A0A-A59F00284F40}"/>
              </a:ext>
            </a:extLst>
          </p:cNvPr>
          <p:cNvSpPr txBox="1"/>
          <p:nvPr/>
        </p:nvSpPr>
        <p:spPr>
          <a:xfrm>
            <a:off x="4536447" y="2793524"/>
            <a:ext cx="363158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i="1" dirty="0">
                <a:cs typeface="Segoe UI"/>
              </a:rPr>
              <a:t>„Je až překvapivé, jak velkou odezvu vyvolává mezi obyvateli nabídka </a:t>
            </a:r>
            <a:br>
              <a:rPr lang="cs-CZ" sz="1500" i="1" dirty="0">
                <a:cs typeface="Segoe UI"/>
              </a:rPr>
            </a:br>
            <a:r>
              <a:rPr lang="cs-CZ" sz="1500" i="1" dirty="0">
                <a:cs typeface="Segoe UI"/>
              </a:rPr>
              <a:t>Pražského společenství obnovitelné energie na instalování solárních panelů na střechy domů: 80 % dotázaných uvádí, že by </a:t>
            </a:r>
            <a:br>
              <a:rPr lang="cs-CZ" sz="1500" i="1" dirty="0">
                <a:cs typeface="Segoe UI"/>
              </a:rPr>
            </a:br>
            <a:r>
              <a:rPr lang="cs-CZ" sz="1500" i="1" dirty="0">
                <a:cs typeface="Segoe UI"/>
              </a:rPr>
              <a:t>o nabídce uvažovali, pokud by měla ty parametry, které jsou uvedené v předchozí otázce. Pouze 7 % oslovených uvádí, že by o této nabídce neuvažovali.“</a:t>
            </a:r>
            <a:endParaRPr lang="cs-CZ" sz="1500" i="1" dirty="0">
              <a:ea typeface="+mn-lt"/>
              <a:cs typeface="+mn-lt"/>
            </a:endParaRPr>
          </a:p>
        </p:txBody>
      </p:sp>
      <p:sp>
        <p:nvSpPr>
          <p:cNvPr id="18" name="TextovéPole 22">
            <a:extLst>
              <a:ext uri="{FF2B5EF4-FFF2-40B4-BE49-F238E27FC236}">
                <a16:creationId xmlns:a16="http://schemas.microsoft.com/office/drawing/2014/main" id="{472F48FF-B010-65D4-C3D7-F8F18CF243CD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8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14511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rázek 59" descr="Obsah obrázku exteriér, den&#10;&#10;Popis byl vytvořen automaticky">
            <a:extLst>
              <a:ext uri="{FF2B5EF4-FFF2-40B4-BE49-F238E27FC236}">
                <a16:creationId xmlns:a16="http://schemas.microsoft.com/office/drawing/2014/main" id="{8A958C1F-675D-E67E-6E1B-7EA0B4B63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854446"/>
          </a:xfrm>
          <a:prstGeom prst="rect">
            <a:avLst/>
          </a:prstGeom>
        </p:spPr>
      </p:pic>
      <p:sp>
        <p:nvSpPr>
          <p:cNvPr id="9" name="TextovéPole 1">
            <a:extLst>
              <a:ext uri="{FF2B5EF4-FFF2-40B4-BE49-F238E27FC236}">
                <a16:creationId xmlns:a16="http://schemas.microsoft.com/office/drawing/2014/main" id="{E1056EAC-0603-4420-8FDF-DA71A474354D}"/>
              </a:ext>
            </a:extLst>
          </p:cNvPr>
          <p:cNvSpPr txBox="1"/>
          <p:nvPr/>
        </p:nvSpPr>
        <p:spPr>
          <a:xfrm>
            <a:off x="755980" y="493459"/>
            <a:ext cx="8128798" cy="572403"/>
          </a:xfrm>
          <a:prstGeom prst="rect">
            <a:avLst/>
          </a:prstGeom>
          <a:noFill/>
          <a:ln w="3175">
            <a:noFill/>
            <a:prstDash val="solid"/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3E7B"/>
                </a:solidFill>
                <a:latin typeface="Lido STF" panose="02000503050000020003" pitchFamily="2" charset="-18"/>
                <a:cs typeface="Segoe UI"/>
              </a:rPr>
              <a:t>Analýza: S čím souvisí ochota se zapojit do PSOE?</a:t>
            </a:r>
            <a:endParaRPr lang="cs-CZ" sz="2400" b="1" dirty="0">
              <a:solidFill>
                <a:srgbClr val="003E7B"/>
              </a:solidFill>
              <a:latin typeface="Lido STF" panose="02000503050000020003" pitchFamily="2" charset="-18"/>
              <a:cs typeface="Segoe UI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C8B1BD-8CB0-451F-904E-15895A2D4739}"/>
              </a:ext>
            </a:extLst>
          </p:cNvPr>
          <p:cNvSpPr txBox="1"/>
          <p:nvPr/>
        </p:nvSpPr>
        <p:spPr>
          <a:xfrm>
            <a:off x="755980" y="1121620"/>
            <a:ext cx="767682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Segoe UI Light"/>
                <a:cs typeface="Segoe UI"/>
              </a:rPr>
              <a:t>Jak ukazuje schéma, středně silná je vazba (korelace) zvažování o zapojení se do projektu komunitní energetiky ke splnění podmínky, že projekt bude prokazatelně pomáhat ochraně životního prostředí. Podobně silná je i podmínka, aby bylo o provoz odborně postaráno, aby se investice vrátila a aby energie sloužila domácnostem v domě. Každopádně i další, slabší korelace jsou statisticky významné.</a:t>
            </a:r>
            <a:endParaRPr lang="cs-CZ" sz="1500" dirty="0">
              <a:latin typeface="Segoe UI Light"/>
              <a:ea typeface="+mn-lt"/>
              <a:cs typeface="+mn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F63BCC5-EC85-D798-1F07-B19C8DD0A04D}"/>
              </a:ext>
            </a:extLst>
          </p:cNvPr>
          <p:cNvSpPr/>
          <p:nvPr/>
        </p:nvSpPr>
        <p:spPr>
          <a:xfrm>
            <a:off x="827086" y="2408380"/>
            <a:ext cx="7489824" cy="3898270"/>
          </a:xfrm>
          <a:prstGeom prst="rect">
            <a:avLst/>
          </a:prstGeom>
          <a:solidFill>
            <a:schemeClr val="bg1"/>
          </a:solidFill>
          <a:ln w="3175">
            <a:solidFill>
              <a:srgbClr val="D9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BC7A3E-709C-452F-6A7A-2082C5218B40}"/>
              </a:ext>
            </a:extLst>
          </p:cNvPr>
          <p:cNvSpPr txBox="1"/>
          <p:nvPr/>
        </p:nvSpPr>
        <p:spPr>
          <a:xfrm flipH="1">
            <a:off x="1134290" y="3457513"/>
            <a:ext cx="1800000" cy="1800000"/>
          </a:xfrm>
          <a:prstGeom prst="ellipse">
            <a:avLst/>
          </a:prstGeom>
          <a:noFill/>
          <a:ln>
            <a:solidFill>
              <a:srgbClr val="D9D9D9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cs-CZ" sz="1400" i="1" dirty="0">
                <a:cs typeface="Segoe UI" pitchFamily="34" charset="0"/>
              </a:rPr>
              <a:t>zvažování </a:t>
            </a:r>
            <a:br>
              <a:rPr lang="cs-CZ" sz="1400" i="1" dirty="0">
                <a:cs typeface="Segoe UI" pitchFamily="34" charset="0"/>
              </a:rPr>
            </a:br>
            <a:r>
              <a:rPr lang="cs-CZ" sz="1400" i="1" dirty="0">
                <a:cs typeface="Segoe UI" pitchFamily="34" charset="0"/>
              </a:rPr>
              <a:t>o zapojení </a:t>
            </a:r>
            <a:br>
              <a:rPr lang="cs-CZ" sz="1400" i="1" dirty="0">
                <a:cs typeface="Segoe UI" pitchFamily="34" charset="0"/>
              </a:rPr>
            </a:br>
            <a:r>
              <a:rPr lang="cs-CZ" sz="1400" i="1" dirty="0">
                <a:cs typeface="Segoe UI" pitchFamily="34" charset="0"/>
              </a:rPr>
              <a:t>do projektu komunitní energetiky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8068CC63-EDAF-F6BE-64D5-73E73B56A3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2101"/>
              </p:ext>
            </p:extLst>
          </p:nvPr>
        </p:nvGraphicFramePr>
        <p:xfrm>
          <a:off x="4345464" y="2706179"/>
          <a:ext cx="3474721" cy="34594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74721">
                  <a:extLst>
                    <a:ext uri="{9D8B030D-6E8A-4147-A177-3AD203B41FA5}">
                      <a16:colId xmlns:a16="http://schemas.microsoft.com/office/drawing/2014/main" val="2591727564"/>
                    </a:ext>
                  </a:extLst>
                </a:gridCol>
              </a:tblGrid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kdyby to prokazatelně pomáhalo ochraně životního prostředí / klimatu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504263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kdyby se o přípravu, instalaci systému a jeho bezpečný provoz někdo odborně postaral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572527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kdyby počáteční investice odpovídala možnostem našeho domu a byla by ekonomicky návratná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91271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kdyby vyráběná energie primárně sloužila pro domácnosti v domě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847596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u="none" strike="noStrike">
                          <a:effectLst/>
                        </a:rPr>
                        <a:t>kdyby to bylo administrativně nenáročné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444589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kdyby přebytky energie byly sdíleny s jinými (vámi zvolenými) odběrateli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796083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u="none" strike="noStrike" dirty="0">
                          <a:effectLst/>
                        </a:rPr>
                        <a:t>kdyby někdo podrobně ukázal, jak to funguje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210642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>
                          <a:effectLst/>
                        </a:rPr>
                        <a:t>kdyby to přineslo každé domácnosti v domě alespoň 1 000 Kč ročně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37657"/>
                  </a:ext>
                </a:extLst>
              </a:tr>
              <a:tr h="38438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u="none" strike="noStrike" dirty="0">
                          <a:effectLst/>
                        </a:rPr>
                        <a:t>kdyby instalace negativně neovlivnila vzhled stavby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Lido STF" panose="02000503050000020003" pitchFamily="2" charset="-18"/>
                      </a:endParaRPr>
                    </a:p>
                  </a:txBody>
                  <a:tcPr marL="7620" marR="7620" marT="7620" marB="0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197898"/>
                  </a:ext>
                </a:extLst>
              </a:tr>
            </a:tbl>
          </a:graphicData>
        </a:graphic>
      </p:graphicFrame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7B77DF50-960F-2DFA-94E9-F0B9CEDFCD73}"/>
              </a:ext>
            </a:extLst>
          </p:cNvPr>
          <p:cNvCxnSpPr>
            <a:cxnSpLocks/>
          </p:cNvCxnSpPr>
          <p:nvPr/>
        </p:nvCxnSpPr>
        <p:spPr>
          <a:xfrm flipH="1">
            <a:off x="2708366" y="2908679"/>
            <a:ext cx="1637098" cy="6994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5823E869-80AB-281B-6D0A-4881C69943BF}"/>
              </a:ext>
            </a:extLst>
          </p:cNvPr>
          <p:cNvCxnSpPr>
            <a:cxnSpLocks/>
          </p:cNvCxnSpPr>
          <p:nvPr/>
        </p:nvCxnSpPr>
        <p:spPr>
          <a:xfrm flipH="1">
            <a:off x="2858090" y="3277348"/>
            <a:ext cx="1430270" cy="4991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839495F7-68C5-090C-01DB-3684E7BD0519}"/>
              </a:ext>
            </a:extLst>
          </p:cNvPr>
          <p:cNvCxnSpPr>
            <a:cxnSpLocks/>
          </p:cNvCxnSpPr>
          <p:nvPr/>
        </p:nvCxnSpPr>
        <p:spPr>
          <a:xfrm flipH="1">
            <a:off x="2991394" y="3648671"/>
            <a:ext cx="1296966" cy="3520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68DCF835-0259-ECBE-427C-824751A99C58}"/>
              </a:ext>
            </a:extLst>
          </p:cNvPr>
          <p:cNvCxnSpPr>
            <a:cxnSpLocks/>
          </p:cNvCxnSpPr>
          <p:nvPr/>
        </p:nvCxnSpPr>
        <p:spPr>
          <a:xfrm flipH="1">
            <a:off x="3084014" y="4059831"/>
            <a:ext cx="1204346" cy="1039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A2B861A8-74C9-6CB9-FABF-44328DDB0AE6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3086690" y="4371775"/>
            <a:ext cx="1258774" cy="641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AD105F59-BB53-D602-5CB0-AC3D8328513F}"/>
              </a:ext>
            </a:extLst>
          </p:cNvPr>
          <p:cNvCxnSpPr>
            <a:cxnSpLocks/>
          </p:cNvCxnSpPr>
          <p:nvPr/>
        </p:nvCxnSpPr>
        <p:spPr>
          <a:xfrm flipH="1" flipV="1">
            <a:off x="3086690" y="4514391"/>
            <a:ext cx="1201670" cy="304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C2C26629-B3A6-3E19-FBC5-CFF918A141F1}"/>
              </a:ext>
            </a:extLst>
          </p:cNvPr>
          <p:cNvCxnSpPr>
            <a:cxnSpLocks/>
          </p:cNvCxnSpPr>
          <p:nvPr/>
        </p:nvCxnSpPr>
        <p:spPr>
          <a:xfrm flipH="1" flipV="1">
            <a:off x="3047182" y="4720732"/>
            <a:ext cx="1241178" cy="4572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>
            <a:extLst>
              <a:ext uri="{FF2B5EF4-FFF2-40B4-BE49-F238E27FC236}">
                <a16:creationId xmlns:a16="http://schemas.microsoft.com/office/drawing/2014/main" id="{A69E7E27-7459-5A54-CD27-0F58041E51E7}"/>
              </a:ext>
            </a:extLst>
          </p:cNvPr>
          <p:cNvCxnSpPr>
            <a:cxnSpLocks/>
          </p:cNvCxnSpPr>
          <p:nvPr/>
        </p:nvCxnSpPr>
        <p:spPr>
          <a:xfrm flipH="1" flipV="1">
            <a:off x="2923992" y="4873132"/>
            <a:ext cx="1364368" cy="7018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>
            <a:extLst>
              <a:ext uri="{FF2B5EF4-FFF2-40B4-BE49-F238E27FC236}">
                <a16:creationId xmlns:a16="http://schemas.microsoft.com/office/drawing/2014/main" id="{F7304E27-1B70-3219-D618-FF4B50ACFB66}"/>
              </a:ext>
            </a:extLst>
          </p:cNvPr>
          <p:cNvCxnSpPr>
            <a:cxnSpLocks/>
          </p:cNvCxnSpPr>
          <p:nvPr/>
        </p:nvCxnSpPr>
        <p:spPr>
          <a:xfrm flipH="1" flipV="1">
            <a:off x="2769326" y="5049673"/>
            <a:ext cx="1519034" cy="9090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>
            <a:extLst>
              <a:ext uri="{FF2B5EF4-FFF2-40B4-BE49-F238E27FC236}">
                <a16:creationId xmlns:a16="http://schemas.microsoft.com/office/drawing/2014/main" id="{FA4AB9EF-9912-BB6E-5B3A-A30CA0C3D228}"/>
              </a:ext>
            </a:extLst>
          </p:cNvPr>
          <p:cNvSpPr txBox="1"/>
          <p:nvPr/>
        </p:nvSpPr>
        <p:spPr>
          <a:xfrm flipH="1">
            <a:off x="3204385" y="2983513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0,22</a:t>
            </a:r>
          </a:p>
        </p:txBody>
      </p:sp>
      <p:sp>
        <p:nvSpPr>
          <p:cNvPr id="49" name="TextovéPole 48">
            <a:extLst>
              <a:ext uri="{FF2B5EF4-FFF2-40B4-BE49-F238E27FC236}">
                <a16:creationId xmlns:a16="http://schemas.microsoft.com/office/drawing/2014/main" id="{3E542141-F8F6-DA8B-DA65-227B236DCB2E}"/>
              </a:ext>
            </a:extLst>
          </p:cNvPr>
          <p:cNvSpPr txBox="1"/>
          <p:nvPr/>
        </p:nvSpPr>
        <p:spPr>
          <a:xfrm flipH="1">
            <a:off x="3439460" y="3187886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0,20</a:t>
            </a:r>
          </a:p>
        </p:txBody>
      </p: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20F84A7F-D959-BA00-74E5-EF1E13481991}"/>
              </a:ext>
            </a:extLst>
          </p:cNvPr>
          <p:cNvSpPr txBox="1"/>
          <p:nvPr/>
        </p:nvSpPr>
        <p:spPr>
          <a:xfrm flipH="1">
            <a:off x="3661585" y="3440713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0,18</a:t>
            </a:r>
          </a:p>
        </p:txBody>
      </p: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CC12DE9D-5B6B-B958-DE3E-7BA5058EB77C}"/>
              </a:ext>
            </a:extLst>
          </p:cNvPr>
          <p:cNvSpPr txBox="1"/>
          <p:nvPr/>
        </p:nvSpPr>
        <p:spPr>
          <a:xfrm flipH="1">
            <a:off x="3768834" y="4132301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0,11</a:t>
            </a:r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46ECF90C-ED5F-61CB-4E5B-81DA4A9F31C4}"/>
              </a:ext>
            </a:extLst>
          </p:cNvPr>
          <p:cNvSpPr txBox="1"/>
          <p:nvPr/>
        </p:nvSpPr>
        <p:spPr>
          <a:xfrm flipH="1">
            <a:off x="3735374" y="3807707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0,16</a:t>
            </a:r>
          </a:p>
        </p:txBody>
      </p: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8174481C-B8B0-E2E3-BD77-6A8B5907C00F}"/>
              </a:ext>
            </a:extLst>
          </p:cNvPr>
          <p:cNvSpPr txBox="1"/>
          <p:nvPr/>
        </p:nvSpPr>
        <p:spPr>
          <a:xfrm flipH="1">
            <a:off x="3735374" y="4446998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0,11</a:t>
            </a:r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9B031412-0C41-DAD1-1A5D-2267C1D9BB7A}"/>
              </a:ext>
            </a:extLst>
          </p:cNvPr>
          <p:cNvSpPr txBox="1"/>
          <p:nvPr/>
        </p:nvSpPr>
        <p:spPr>
          <a:xfrm flipH="1">
            <a:off x="3689308" y="4753645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0,10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48D8E86F-35B8-4064-844E-938ECEAC0B1C}"/>
              </a:ext>
            </a:extLst>
          </p:cNvPr>
          <p:cNvSpPr txBox="1"/>
          <p:nvPr/>
        </p:nvSpPr>
        <p:spPr>
          <a:xfrm flipH="1">
            <a:off x="3570192" y="5040821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0,09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D1A67BDE-9BFD-1BFF-43D9-E32EF1512924}"/>
              </a:ext>
            </a:extLst>
          </p:cNvPr>
          <p:cNvSpPr txBox="1"/>
          <p:nvPr/>
        </p:nvSpPr>
        <p:spPr>
          <a:xfrm flipH="1">
            <a:off x="3382368" y="5262083"/>
            <a:ext cx="644354" cy="324594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-0,17</a:t>
            </a:r>
          </a:p>
        </p:txBody>
      </p:sp>
      <p:sp>
        <p:nvSpPr>
          <p:cNvPr id="61" name="TextovéPole 22">
            <a:extLst>
              <a:ext uri="{FF2B5EF4-FFF2-40B4-BE49-F238E27FC236}">
                <a16:creationId xmlns:a16="http://schemas.microsoft.com/office/drawing/2014/main" id="{4A794FCD-7324-A01A-8D0B-C8436FC8A378}"/>
              </a:ext>
            </a:extLst>
          </p:cNvPr>
          <p:cNvSpPr txBox="1"/>
          <p:nvPr/>
        </p:nvSpPr>
        <p:spPr>
          <a:xfrm>
            <a:off x="5137338" y="6442264"/>
            <a:ext cx="51860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100" dirty="0"/>
              <a:t>Komunitní energetika v hlavním městě pohledem Pražanů  </a:t>
            </a:r>
            <a:r>
              <a:rPr lang="cs-CZ" sz="1100" i="0" dirty="0">
                <a:effectLst/>
              </a:rPr>
              <a:t>| </a:t>
            </a:r>
            <a:r>
              <a:rPr lang="cs-CZ" sz="1100" dirty="0"/>
              <a:t> </a:t>
            </a:r>
            <a:fld id="{0D3E75BB-C319-4AF1-9E70-BD666485A58D}" type="slidenum">
              <a:rPr lang="cs-CZ" sz="1100" smtClean="0"/>
              <a:pPr/>
              <a:t>9</a:t>
            </a:fld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53385973"/>
      </p:ext>
    </p:extLst>
  </p:cSld>
  <p:clrMapOvr>
    <a:masterClrMapping/>
  </p:clrMapOvr>
</p:sld>
</file>

<file path=ppt/theme/theme1.xml><?xml version="1.0" encoding="utf-8"?>
<a:theme xmlns:a="http://schemas.openxmlformats.org/drawingml/2006/main" name="testovaci-klimavyzkum-1">
  <a:themeElements>
    <a:clrScheme name="Vlastní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FAA44D"/>
      </a:accent1>
      <a:accent2>
        <a:srgbClr val="F5AF68"/>
      </a:accent2>
      <a:accent3>
        <a:srgbClr val="F1BA82"/>
      </a:accent3>
      <a:accent4>
        <a:srgbClr val="ECC49D"/>
      </a:accent4>
      <a:accent5>
        <a:srgbClr val="E7CFB7"/>
      </a:accent5>
      <a:accent6>
        <a:srgbClr val="C4D5EF"/>
      </a:accent6>
      <a:hlink>
        <a:srgbClr val="5F5F5F"/>
      </a:hlink>
      <a:folHlink>
        <a:srgbClr val="919191"/>
      </a:folHlink>
    </a:clrScheme>
    <a:fontScheme name="klimavyzkum">
      <a:majorFont>
        <a:latin typeface="Georgia"/>
        <a:ea typeface=""/>
        <a:cs typeface=""/>
      </a:majorFont>
      <a:minorFont>
        <a:latin typeface="Segoe UI Light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ovaci-klimavyzkum-1" id="{9973D9AA-AA74-4CDE-8F61-BCEEEE1EB69A}" vid="{D9DCCEDC-63EC-453A-9BEB-9D6FA319F79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testovaci-klimavyzkum-1</Template>
  <TotalTime>57365</TotalTime>
  <Words>1911</Words>
  <Application>Microsoft Office PowerPoint</Application>
  <PresentationFormat>Předvádění na obrazovce (4:3)</PresentationFormat>
  <Paragraphs>299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Helvetica LT Std</vt:lpstr>
      <vt:lpstr>Lido STF</vt:lpstr>
      <vt:lpstr>Segoe UI Light</vt:lpstr>
      <vt:lpstr>testovaci-klimavyzkum-1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</dc:creator>
  <cp:lastModifiedBy>Jan Krajhanzl</cp:lastModifiedBy>
  <cp:revision>1146</cp:revision>
  <cp:lastPrinted>2019-12-23T06:47:35Z</cp:lastPrinted>
  <dcterms:created xsi:type="dcterms:W3CDTF">2019-12-13T11:21:21Z</dcterms:created>
  <dcterms:modified xsi:type="dcterms:W3CDTF">2022-06-11T05:28:06Z</dcterms:modified>
</cp:coreProperties>
</file>